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6" r:id="rId9"/>
    <p:sldId id="262" r:id="rId10"/>
    <p:sldId id="264" r:id="rId11"/>
    <p:sldId id="263"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6B66E10-11A2-4F81-A70A-E64785A35FF4}"/>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US"/>
          </a:p>
        </p:txBody>
      </p:sp>
      <p:sp>
        <p:nvSpPr>
          <p:cNvPr id="3" name="Apakšvirsraksts 2">
            <a:extLst>
              <a:ext uri="{FF2B5EF4-FFF2-40B4-BE49-F238E27FC236}">
                <a16:creationId xmlns:a16="http://schemas.microsoft.com/office/drawing/2014/main" id="{843BDE89-6E14-4E7A-A776-2938C61296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a:p>
        </p:txBody>
      </p:sp>
      <p:sp>
        <p:nvSpPr>
          <p:cNvPr id="4" name="Datuma vietturis 3">
            <a:extLst>
              <a:ext uri="{FF2B5EF4-FFF2-40B4-BE49-F238E27FC236}">
                <a16:creationId xmlns:a16="http://schemas.microsoft.com/office/drawing/2014/main" id="{77F81579-FEB9-449E-9206-38B2C6550AD8}"/>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9019B0E5-14D6-4F5B-8688-B5AD8BBC8158}"/>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0715FD1B-1A5F-4659-9D7A-F4059CAB04A3}"/>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132603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BE11D25-FA7F-4F24-A3BD-838A8D9DCEAB}"/>
              </a:ext>
            </a:extLst>
          </p:cNvPr>
          <p:cNvSpPr>
            <a:spLocks noGrp="1"/>
          </p:cNvSpPr>
          <p:nvPr>
            <p:ph type="title"/>
          </p:nvPr>
        </p:nvSpPr>
        <p:spPr/>
        <p:txBody>
          <a:bodyPr/>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E734140A-A648-442F-9199-D8FDAE29FA28}"/>
              </a:ext>
            </a:extLst>
          </p:cNvPr>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A57631BB-C6AD-4BC8-8357-92B6AE5D043A}"/>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D7B4B3C9-9270-47E4-91A0-A6A3837AC817}"/>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1074A96E-8379-40F7-9E81-6C29C9423C9C}"/>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132587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A84493C3-B239-411A-81A2-C5EAD1B817AE}"/>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159E626E-BF5E-4A19-B8DA-C1623DFCA2FB}"/>
              </a:ext>
            </a:extLst>
          </p:cNvPr>
          <p:cNvSpPr>
            <a:spLocks noGrp="1"/>
          </p:cNvSpPr>
          <p:nvPr>
            <p:ph type="body" orient="vert" idx="1"/>
          </p:nvPr>
        </p:nvSpPr>
        <p:spPr>
          <a:xfrm>
            <a:off x="838200" y="365125"/>
            <a:ext cx="7734300" cy="5811838"/>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68583CE1-EADE-4F86-A508-EC4B88EDE9AF}"/>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675E168F-3AEA-4E24-A555-F14B5ABE6FA7}"/>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139306E7-3815-4192-9123-8DF7E955D4CF}"/>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55688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B8A9398-E6B5-4169-BFEA-6F8C4AB2F268}"/>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E280AC49-BDF5-4F7E-96AB-7570597A82F8}"/>
              </a:ext>
            </a:extLst>
          </p:cNvPr>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CC0B6D5A-6C17-4265-BA0D-EA14D10EE8C8}"/>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0EB0E390-888B-4447-80A2-D3630C80A7AD}"/>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6DC69BFC-3897-4C05-A46E-01BAABBEA7B0}"/>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68113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FB67CCD-68C4-4199-A2A0-4698F71775C6}"/>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US"/>
          </a:p>
        </p:txBody>
      </p:sp>
      <p:sp>
        <p:nvSpPr>
          <p:cNvPr id="3" name="Teksta vietturis 2">
            <a:extLst>
              <a:ext uri="{FF2B5EF4-FFF2-40B4-BE49-F238E27FC236}">
                <a16:creationId xmlns:a16="http://schemas.microsoft.com/office/drawing/2014/main" id="{146BC35B-6ECB-470C-969A-E1F237771D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a:extLst>
              <a:ext uri="{FF2B5EF4-FFF2-40B4-BE49-F238E27FC236}">
                <a16:creationId xmlns:a16="http://schemas.microsoft.com/office/drawing/2014/main" id="{5DC1D121-7E41-4947-AD0B-04614568BB61}"/>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3C00E4A0-A8E8-4844-A5C6-C0D3C99963F9}"/>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6EAE7A72-DE73-4192-ACD2-14ADC1AAF784}"/>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83373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BA0FEA8-1425-4630-BF00-420BC9017E7A}"/>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21A927DD-C650-4DD1-8FB3-E28ADFD1CF35}"/>
              </a:ext>
            </a:extLst>
          </p:cNvPr>
          <p:cNvSpPr>
            <a:spLocks noGrp="1"/>
          </p:cNvSpPr>
          <p:nvPr>
            <p:ph sz="half" idx="1"/>
          </p:nvPr>
        </p:nvSpPr>
        <p:spPr>
          <a:xfrm>
            <a:off x="838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Satura vietturis 3">
            <a:extLst>
              <a:ext uri="{FF2B5EF4-FFF2-40B4-BE49-F238E27FC236}">
                <a16:creationId xmlns:a16="http://schemas.microsoft.com/office/drawing/2014/main" id="{F77B4F82-921A-4AAA-92BC-386D8633C139}"/>
              </a:ext>
            </a:extLst>
          </p:cNvPr>
          <p:cNvSpPr>
            <a:spLocks noGrp="1"/>
          </p:cNvSpPr>
          <p:nvPr>
            <p:ph sz="half" idx="2"/>
          </p:nvPr>
        </p:nvSpPr>
        <p:spPr>
          <a:xfrm>
            <a:off x="6172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Datuma vietturis 4">
            <a:extLst>
              <a:ext uri="{FF2B5EF4-FFF2-40B4-BE49-F238E27FC236}">
                <a16:creationId xmlns:a16="http://schemas.microsoft.com/office/drawing/2014/main" id="{7B5FDA55-529D-4689-8570-EBDD2CB0F17B}"/>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6" name="Kājenes vietturis 5">
            <a:extLst>
              <a:ext uri="{FF2B5EF4-FFF2-40B4-BE49-F238E27FC236}">
                <a16:creationId xmlns:a16="http://schemas.microsoft.com/office/drawing/2014/main" id="{99BC69E6-5410-4D69-9BC6-A71D50F202E2}"/>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BE626EB8-8D57-4197-AD78-59C88478E6D3}"/>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105107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9B55FCE-4D9D-4C7A-8B06-8E9CC11677EF}"/>
              </a:ext>
            </a:extLst>
          </p:cNvPr>
          <p:cNvSpPr>
            <a:spLocks noGrp="1"/>
          </p:cNvSpPr>
          <p:nvPr>
            <p:ph type="title"/>
          </p:nvPr>
        </p:nvSpPr>
        <p:spPr>
          <a:xfrm>
            <a:off x="839788" y="365125"/>
            <a:ext cx="10515600" cy="1325563"/>
          </a:xfrm>
        </p:spPr>
        <p:txBody>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9C29BC71-1A4D-41DC-AD07-8990545C11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a:extLst>
              <a:ext uri="{FF2B5EF4-FFF2-40B4-BE49-F238E27FC236}">
                <a16:creationId xmlns:a16="http://schemas.microsoft.com/office/drawing/2014/main" id="{2D7CC3F2-AB1F-4C94-8D0D-BB3D04DBAD6C}"/>
              </a:ext>
            </a:extLst>
          </p:cNvPr>
          <p:cNvSpPr>
            <a:spLocks noGrp="1"/>
          </p:cNvSpPr>
          <p:nvPr>
            <p:ph sz="half" idx="2"/>
          </p:nvPr>
        </p:nvSpPr>
        <p:spPr>
          <a:xfrm>
            <a:off x="839788" y="2505075"/>
            <a:ext cx="5157787"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Teksta vietturis 4">
            <a:extLst>
              <a:ext uri="{FF2B5EF4-FFF2-40B4-BE49-F238E27FC236}">
                <a16:creationId xmlns:a16="http://schemas.microsoft.com/office/drawing/2014/main" id="{0E261E2C-2724-4A11-B387-EC4DE38C68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a:extLst>
              <a:ext uri="{FF2B5EF4-FFF2-40B4-BE49-F238E27FC236}">
                <a16:creationId xmlns:a16="http://schemas.microsoft.com/office/drawing/2014/main" id="{FE68F112-97F6-4173-92B2-19A2743128E3}"/>
              </a:ext>
            </a:extLst>
          </p:cNvPr>
          <p:cNvSpPr>
            <a:spLocks noGrp="1"/>
          </p:cNvSpPr>
          <p:nvPr>
            <p:ph sz="quarter" idx="4"/>
          </p:nvPr>
        </p:nvSpPr>
        <p:spPr>
          <a:xfrm>
            <a:off x="6172200" y="2505075"/>
            <a:ext cx="5183188"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Datuma vietturis 6">
            <a:extLst>
              <a:ext uri="{FF2B5EF4-FFF2-40B4-BE49-F238E27FC236}">
                <a16:creationId xmlns:a16="http://schemas.microsoft.com/office/drawing/2014/main" id="{DAD47A82-CC88-48BB-A6AB-5D617CC7C25B}"/>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8" name="Kājenes vietturis 7">
            <a:extLst>
              <a:ext uri="{FF2B5EF4-FFF2-40B4-BE49-F238E27FC236}">
                <a16:creationId xmlns:a16="http://schemas.microsoft.com/office/drawing/2014/main" id="{E08CCA1A-04B4-4991-830C-444B2B0FF746}"/>
              </a:ext>
            </a:extLst>
          </p:cNvPr>
          <p:cNvSpPr>
            <a:spLocks noGrp="1"/>
          </p:cNvSpPr>
          <p:nvPr>
            <p:ph type="ftr" sz="quarter" idx="11"/>
          </p:nvPr>
        </p:nvSpPr>
        <p:spPr/>
        <p:txBody>
          <a:bodyPr/>
          <a:lstStyle/>
          <a:p>
            <a:endParaRPr lang="en-US"/>
          </a:p>
        </p:txBody>
      </p:sp>
      <p:sp>
        <p:nvSpPr>
          <p:cNvPr id="9" name="Slaida numura vietturis 8">
            <a:extLst>
              <a:ext uri="{FF2B5EF4-FFF2-40B4-BE49-F238E27FC236}">
                <a16:creationId xmlns:a16="http://schemas.microsoft.com/office/drawing/2014/main" id="{866734A0-DAE7-4C42-BC7D-24B55E9C9414}"/>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304898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B9F05CC-3902-4453-A910-414D35E3939E}"/>
              </a:ext>
            </a:extLst>
          </p:cNvPr>
          <p:cNvSpPr>
            <a:spLocks noGrp="1"/>
          </p:cNvSpPr>
          <p:nvPr>
            <p:ph type="title"/>
          </p:nvPr>
        </p:nvSpPr>
        <p:spPr/>
        <p:txBody>
          <a:bodyPr/>
          <a:lstStyle/>
          <a:p>
            <a:r>
              <a:rPr lang="lv-LV"/>
              <a:t>Rediģēt šablona virsraksta stilu</a:t>
            </a:r>
            <a:endParaRPr lang="en-US"/>
          </a:p>
        </p:txBody>
      </p:sp>
      <p:sp>
        <p:nvSpPr>
          <p:cNvPr id="3" name="Datuma vietturis 2">
            <a:extLst>
              <a:ext uri="{FF2B5EF4-FFF2-40B4-BE49-F238E27FC236}">
                <a16:creationId xmlns:a16="http://schemas.microsoft.com/office/drawing/2014/main" id="{622FC4EE-A8DD-40C3-A761-0026A2E3E69C}"/>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4" name="Kājenes vietturis 3">
            <a:extLst>
              <a:ext uri="{FF2B5EF4-FFF2-40B4-BE49-F238E27FC236}">
                <a16:creationId xmlns:a16="http://schemas.microsoft.com/office/drawing/2014/main" id="{7C7E5521-21FE-438B-BBDC-6E4FEB8DDE6B}"/>
              </a:ext>
            </a:extLst>
          </p:cNvPr>
          <p:cNvSpPr>
            <a:spLocks noGrp="1"/>
          </p:cNvSpPr>
          <p:nvPr>
            <p:ph type="ftr" sz="quarter" idx="11"/>
          </p:nvPr>
        </p:nvSpPr>
        <p:spPr/>
        <p:txBody>
          <a:bodyPr/>
          <a:lstStyle/>
          <a:p>
            <a:endParaRPr lang="en-US"/>
          </a:p>
        </p:txBody>
      </p:sp>
      <p:sp>
        <p:nvSpPr>
          <p:cNvPr id="5" name="Slaida numura vietturis 4">
            <a:extLst>
              <a:ext uri="{FF2B5EF4-FFF2-40B4-BE49-F238E27FC236}">
                <a16:creationId xmlns:a16="http://schemas.microsoft.com/office/drawing/2014/main" id="{21F5FD80-0D7D-453A-8F8B-A2323DE5381D}"/>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42919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16FEB501-3BFD-4D55-966F-18F7A46130DA}"/>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3" name="Kājenes vietturis 2">
            <a:extLst>
              <a:ext uri="{FF2B5EF4-FFF2-40B4-BE49-F238E27FC236}">
                <a16:creationId xmlns:a16="http://schemas.microsoft.com/office/drawing/2014/main" id="{E788F762-9531-4347-BDDC-DE5CB499011D}"/>
              </a:ext>
            </a:extLst>
          </p:cNvPr>
          <p:cNvSpPr>
            <a:spLocks noGrp="1"/>
          </p:cNvSpPr>
          <p:nvPr>
            <p:ph type="ftr" sz="quarter" idx="11"/>
          </p:nvPr>
        </p:nvSpPr>
        <p:spPr/>
        <p:txBody>
          <a:bodyPr/>
          <a:lstStyle/>
          <a:p>
            <a:endParaRPr lang="en-US"/>
          </a:p>
        </p:txBody>
      </p:sp>
      <p:sp>
        <p:nvSpPr>
          <p:cNvPr id="4" name="Slaida numura vietturis 3">
            <a:extLst>
              <a:ext uri="{FF2B5EF4-FFF2-40B4-BE49-F238E27FC236}">
                <a16:creationId xmlns:a16="http://schemas.microsoft.com/office/drawing/2014/main" id="{64D26481-4A4F-4BA0-87A5-35AF8CA5FF9A}"/>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39426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9C905AF-4C17-4223-9C67-6B25529804F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Satura vietturis 2">
            <a:extLst>
              <a:ext uri="{FF2B5EF4-FFF2-40B4-BE49-F238E27FC236}">
                <a16:creationId xmlns:a16="http://schemas.microsoft.com/office/drawing/2014/main" id="{B2D74FD8-2973-4C77-B437-CD4C4D79DC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Teksta vietturis 3">
            <a:extLst>
              <a:ext uri="{FF2B5EF4-FFF2-40B4-BE49-F238E27FC236}">
                <a16:creationId xmlns:a16="http://schemas.microsoft.com/office/drawing/2014/main" id="{BA44B1BB-06B7-4622-8A42-4CF988320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a:extLst>
              <a:ext uri="{FF2B5EF4-FFF2-40B4-BE49-F238E27FC236}">
                <a16:creationId xmlns:a16="http://schemas.microsoft.com/office/drawing/2014/main" id="{B4CF821C-9E48-4F22-8690-6667FA1D2E29}"/>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6" name="Kājenes vietturis 5">
            <a:extLst>
              <a:ext uri="{FF2B5EF4-FFF2-40B4-BE49-F238E27FC236}">
                <a16:creationId xmlns:a16="http://schemas.microsoft.com/office/drawing/2014/main" id="{1E810353-6153-4950-B5D4-653AB252B05E}"/>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00138778-13CE-4CBE-9C2A-1EB998DFD905}"/>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92163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A54B595-C850-4D66-8BEF-C2997959528F}"/>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Attēla vietturis 2">
            <a:extLst>
              <a:ext uri="{FF2B5EF4-FFF2-40B4-BE49-F238E27FC236}">
                <a16:creationId xmlns:a16="http://schemas.microsoft.com/office/drawing/2014/main" id="{C387FC23-1C33-4671-B6A4-3260966C66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a vietturis 3">
            <a:extLst>
              <a:ext uri="{FF2B5EF4-FFF2-40B4-BE49-F238E27FC236}">
                <a16:creationId xmlns:a16="http://schemas.microsoft.com/office/drawing/2014/main" id="{0DEE4C6C-80C3-4EE3-AEE3-AC362AD610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a:extLst>
              <a:ext uri="{FF2B5EF4-FFF2-40B4-BE49-F238E27FC236}">
                <a16:creationId xmlns:a16="http://schemas.microsoft.com/office/drawing/2014/main" id="{67F4A72E-5EC1-4189-A9DA-37B6542172DE}"/>
              </a:ext>
            </a:extLst>
          </p:cNvPr>
          <p:cNvSpPr>
            <a:spLocks noGrp="1"/>
          </p:cNvSpPr>
          <p:nvPr>
            <p:ph type="dt" sz="half" idx="10"/>
          </p:nvPr>
        </p:nvSpPr>
        <p:spPr/>
        <p:txBody>
          <a:bodyPr/>
          <a:lstStyle/>
          <a:p>
            <a:fld id="{66DE66D9-978E-4D8A-8BCA-7BAF1A6C5EC2}" type="datetimeFigureOut">
              <a:rPr lang="en-US" smtClean="0"/>
              <a:t>2/18/2022</a:t>
            </a:fld>
            <a:endParaRPr lang="en-US"/>
          </a:p>
        </p:txBody>
      </p:sp>
      <p:sp>
        <p:nvSpPr>
          <p:cNvPr id="6" name="Kājenes vietturis 5">
            <a:extLst>
              <a:ext uri="{FF2B5EF4-FFF2-40B4-BE49-F238E27FC236}">
                <a16:creationId xmlns:a16="http://schemas.microsoft.com/office/drawing/2014/main" id="{289D43FC-D1CC-4363-9A5B-1E28F113FBA9}"/>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6E1E4E35-4BAD-47FF-B227-D14074E772D7}"/>
              </a:ext>
            </a:extLst>
          </p:cNvPr>
          <p:cNvSpPr>
            <a:spLocks noGrp="1"/>
          </p:cNvSpPr>
          <p:nvPr>
            <p:ph type="sldNum" sz="quarter" idx="12"/>
          </p:nvPr>
        </p:nvSpPr>
        <p:spPr/>
        <p:txBody>
          <a:bodyPr/>
          <a:lstStyle/>
          <a:p>
            <a:fld id="{8BCD4097-6A92-48AD-B4DD-CC95FC7E1B98}" type="slidenum">
              <a:rPr lang="en-US" smtClean="0"/>
              <a:t>‹#›</a:t>
            </a:fld>
            <a:endParaRPr lang="en-US"/>
          </a:p>
        </p:txBody>
      </p:sp>
    </p:spTree>
    <p:extLst>
      <p:ext uri="{BB962C8B-B14F-4D97-AF65-F5344CB8AC3E}">
        <p14:creationId xmlns:p14="http://schemas.microsoft.com/office/powerpoint/2010/main" val="325482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0C6E06F9-7379-4FB6-8999-4F7991BB82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6358CD1F-FD23-4334-9365-C06A56F337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D92204ED-8DB9-40B7-986E-C3DD7D621A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E66D9-978E-4D8A-8BCA-7BAF1A6C5EC2}" type="datetimeFigureOut">
              <a:rPr lang="en-US" smtClean="0"/>
              <a:t>2/18/2022</a:t>
            </a:fld>
            <a:endParaRPr lang="en-US"/>
          </a:p>
        </p:txBody>
      </p:sp>
      <p:sp>
        <p:nvSpPr>
          <p:cNvPr id="5" name="Kājenes vietturis 4">
            <a:extLst>
              <a:ext uri="{FF2B5EF4-FFF2-40B4-BE49-F238E27FC236}">
                <a16:creationId xmlns:a16="http://schemas.microsoft.com/office/drawing/2014/main" id="{3A49BA82-AC3D-498D-A748-EE6ACA550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ida numura vietturis 5">
            <a:extLst>
              <a:ext uri="{FF2B5EF4-FFF2-40B4-BE49-F238E27FC236}">
                <a16:creationId xmlns:a16="http://schemas.microsoft.com/office/drawing/2014/main" id="{FD6DC507-49EB-423D-B655-29240C690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D4097-6A92-48AD-B4DD-CC95FC7E1B98}" type="slidenum">
              <a:rPr lang="en-US" smtClean="0"/>
              <a:t>‹#›</a:t>
            </a:fld>
            <a:endParaRPr lang="en-US"/>
          </a:p>
        </p:txBody>
      </p:sp>
    </p:spTree>
    <p:extLst>
      <p:ext uri="{BB962C8B-B14F-4D97-AF65-F5344CB8AC3E}">
        <p14:creationId xmlns:p14="http://schemas.microsoft.com/office/powerpoint/2010/main" val="1651066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marazalite.lv/2011/02/18/pilna-maras-istabin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lv.wikipedia.org/" TargetMode="External"/><Relationship Id="rId2" Type="http://schemas.openxmlformats.org/officeDocument/2006/relationships/hyperlink" Target="http://www.marazalite.lv/" TargetMode="External"/><Relationship Id="rId1" Type="http://schemas.openxmlformats.org/officeDocument/2006/relationships/slideLayout" Target="../slideLayouts/slideLayout6.xml"/><Relationship Id="rId5" Type="http://schemas.openxmlformats.org/officeDocument/2006/relationships/hyperlink" Target="https://www.la.lv/" TargetMode="External"/><Relationship Id="rId4" Type="http://schemas.openxmlformats.org/officeDocument/2006/relationships/hyperlink" Target="https://literatura.lv/lv/person/Mara-Zalit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lv.wikipedia.org/wiki/Latvijas_Rakstnieku_savien%C4%ABba" TargetMode="External"/><Relationship Id="rId3" Type="http://schemas.openxmlformats.org/officeDocument/2006/relationships/hyperlink" Target="https://lv.wikipedia.org/wiki/Slampes_pagasts" TargetMode="External"/><Relationship Id="rId7" Type="http://schemas.openxmlformats.org/officeDocument/2006/relationships/hyperlink" Target="https://lv.wikipedia.org/wiki/Latvijas_Universit%C4%81tes_Filolo%C4%A3ijas_fakult%C4%81te" TargetMode="External"/><Relationship Id="rId2" Type="http://schemas.openxmlformats.org/officeDocument/2006/relationships/hyperlink" Target="https://lv.wikipedia.org/wiki/Krasnojarskas_novads" TargetMode="External"/><Relationship Id="rId1" Type="http://schemas.openxmlformats.org/officeDocument/2006/relationships/slideLayout" Target="../slideLayouts/slideLayout7.xml"/><Relationship Id="rId6" Type="http://schemas.openxmlformats.org/officeDocument/2006/relationships/hyperlink" Target="https://lv.wikipedia.org/wiki/Kamani%C5%86u_brauk%C5%A1ana" TargetMode="External"/><Relationship Id="rId11" Type="http://schemas.openxmlformats.org/officeDocument/2006/relationships/hyperlink" Target="https://lv.wikipedia.org/wiki/LZA" TargetMode="External"/><Relationship Id="rId5" Type="http://schemas.openxmlformats.org/officeDocument/2006/relationships/hyperlink" Target="https://lv.wikipedia.org/wiki/Murj%C4%81%C5%86u_sporta_intern%C4%81tskola" TargetMode="External"/><Relationship Id="rId10" Type="http://schemas.openxmlformats.org/officeDocument/2006/relationships/hyperlink" Target="https://lv.wikipedia.org/wiki/Karogs_(%C5%BEurn%C4%81ls)" TargetMode="External"/><Relationship Id="rId4" Type="http://schemas.openxmlformats.org/officeDocument/2006/relationships/hyperlink" Target="https://lv.wikipedia.org/wiki/Slampes_asto%C5%86gad%C4%ABg%C4%81_skola" TargetMode="External"/><Relationship Id="rId9" Type="http://schemas.openxmlformats.org/officeDocument/2006/relationships/hyperlink" Target="https://lv.wikipedia.org/w/index.php?title=Liesma_(%C5%BEurn%C4%81ls)&amp;action=edit&amp;redlink=1"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arazalite.lv/2022/02/14/klaja-nacis-maras-zalites-dzejas-krajums-visas-lieta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E12729E-D14D-4161-B027-53DCB6FB0852}"/>
              </a:ext>
            </a:extLst>
          </p:cNvPr>
          <p:cNvSpPr>
            <a:spLocks noGrp="1"/>
          </p:cNvSpPr>
          <p:nvPr>
            <p:ph type="ctrTitle"/>
          </p:nvPr>
        </p:nvSpPr>
        <p:spPr/>
        <p:txBody>
          <a:bodyPr/>
          <a:lstStyle/>
          <a:p>
            <a:r>
              <a:rPr lang="lv-LV" b="1" dirty="0"/>
              <a:t>Māra Zālīte</a:t>
            </a:r>
            <a:endParaRPr lang="en-US" b="1" dirty="0"/>
          </a:p>
        </p:txBody>
      </p:sp>
      <p:sp>
        <p:nvSpPr>
          <p:cNvPr id="3" name="Apakšvirsraksts 2">
            <a:extLst>
              <a:ext uri="{FF2B5EF4-FFF2-40B4-BE49-F238E27FC236}">
                <a16:creationId xmlns:a16="http://schemas.microsoft.com/office/drawing/2014/main" id="{DBD0A1B8-9464-407A-AA0B-26779ADB9676}"/>
              </a:ext>
            </a:extLst>
          </p:cNvPr>
          <p:cNvSpPr>
            <a:spLocks noGrp="1"/>
          </p:cNvSpPr>
          <p:nvPr>
            <p:ph type="subTitle" idx="1"/>
          </p:nvPr>
        </p:nvSpPr>
        <p:spPr/>
        <p:txBody>
          <a:bodyPr/>
          <a:lstStyle/>
          <a:p>
            <a:endParaRPr lang="lv-LV" dirty="0"/>
          </a:p>
          <a:p>
            <a:r>
              <a:rPr lang="lv-LV" dirty="0"/>
              <a:t>18. februārī, apaļu jubileju svin dzejniece Māra Zālīte</a:t>
            </a:r>
            <a:endParaRPr lang="en-US" dirty="0"/>
          </a:p>
        </p:txBody>
      </p:sp>
      <p:pic>
        <p:nvPicPr>
          <p:cNvPr id="5" name="Attēls 4">
            <a:extLst>
              <a:ext uri="{FF2B5EF4-FFF2-40B4-BE49-F238E27FC236}">
                <a16:creationId xmlns:a16="http://schemas.microsoft.com/office/drawing/2014/main" id="{2F8E201D-AE87-4AA9-8031-3272CE2679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774825"/>
            <a:ext cx="1905000" cy="1428750"/>
          </a:xfrm>
          <a:prstGeom prst="rect">
            <a:avLst/>
          </a:prstGeom>
        </p:spPr>
      </p:pic>
    </p:spTree>
    <p:extLst>
      <p:ext uri="{BB962C8B-B14F-4D97-AF65-F5344CB8AC3E}">
        <p14:creationId xmlns:p14="http://schemas.microsoft.com/office/powerpoint/2010/main" val="762989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F4F3C73-138C-4433-B1F7-080AA08BCEE1}"/>
              </a:ext>
            </a:extLst>
          </p:cNvPr>
          <p:cNvSpPr>
            <a:spLocks noGrp="1"/>
          </p:cNvSpPr>
          <p:nvPr>
            <p:ph type="title" idx="4294967295"/>
          </p:nvPr>
        </p:nvSpPr>
        <p:spPr>
          <a:xfrm>
            <a:off x="0" y="365125"/>
            <a:ext cx="10515600" cy="1325563"/>
          </a:xfrm>
        </p:spPr>
        <p:txBody>
          <a:bodyPr>
            <a:normAutofit fontScale="90000"/>
          </a:bodyPr>
          <a:lstStyle/>
          <a:p>
            <a:br>
              <a:rPr lang="lv-LV" b="1" dirty="0">
                <a:hlinkClick r:id="rId2" tooltip="Doties uz “Pilna Māras istabiņa”. Pilna lugas versija"/>
              </a:rPr>
            </a:br>
            <a:br>
              <a:rPr lang="lv-LV" b="1" dirty="0">
                <a:hlinkClick r:id="rId2" tooltip="Doties uz “Pilna Māras istabiņa”. Pilna lugas versija"/>
              </a:rPr>
            </a:br>
            <a:r>
              <a:rPr lang="lv-LV" b="1" dirty="0">
                <a:hlinkClick r:id="rId2" tooltip="Doties uz “Pilna Māras istabiņa”. Pilna lugas versija"/>
              </a:rPr>
              <a:t>“Pilna Māras istabiņa”</a:t>
            </a:r>
            <a:br>
              <a:rPr lang="lv-LV" b="1" dirty="0"/>
            </a:br>
            <a:r>
              <a:rPr lang="lv-LV" sz="2200" dirty="0"/>
              <a:t>Pilna Māras istabiņa” ir dramatiska poēma 2 cēlienos, sarakstīta 1981. gadā. Šis ir pirmais </a:t>
            </a:r>
            <a:r>
              <a:rPr lang="lv-LV" sz="2200" dirty="0" err="1"/>
              <a:t>M.Zālītes</a:t>
            </a:r>
            <a:r>
              <a:rPr lang="lv-LV" sz="2200" dirty="0"/>
              <a:t> dramaturģiskais </a:t>
            </a:r>
            <a:r>
              <a:rPr lang="lv-LV" sz="2200" dirty="0" err="1"/>
              <a:t>darbs.Luga</a:t>
            </a:r>
            <a:r>
              <a:rPr lang="lv-LV" sz="2200" dirty="0"/>
              <a:t> bāzēta uz folkloras un mītu motīviem. Māra – mitoloģiska būtne mirušā tēva bērniem dāvā to, ko viņi visvairāk vēlas. Vecākajam dēlam mītisko galdautu (“galdiņ, klājies!”), kas sniedz materiālu nodrošinājumu; vidējam dēlam – septiņjūdžu zābakus, kas ļauj apceļot pasauli; jaunākajam – cepuri, kas dara neredzamu, un kā karavīram sniedz iespēju bez dzīvības briesmām uzvarēt kaujās. Māsai tiek dota iespēja rakstīti, – talants. Taču balvas nesniedz cerēto laimi un piepildījumu. Varoņi cieš morālu sakāvi.</a:t>
            </a:r>
            <a:endParaRPr lang="en-US" sz="2200" dirty="0"/>
          </a:p>
        </p:txBody>
      </p:sp>
      <p:pic>
        <p:nvPicPr>
          <p:cNvPr id="4" name="Attēls 3">
            <a:extLst>
              <a:ext uri="{FF2B5EF4-FFF2-40B4-BE49-F238E27FC236}">
                <a16:creationId xmlns:a16="http://schemas.microsoft.com/office/drawing/2014/main" id="{9A103E34-BFB0-4E87-988A-163B2F348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 y="3237531"/>
            <a:ext cx="3987800" cy="2490169"/>
          </a:xfrm>
          <a:prstGeom prst="rect">
            <a:avLst/>
          </a:prstGeom>
        </p:spPr>
      </p:pic>
      <p:sp>
        <p:nvSpPr>
          <p:cNvPr id="5" name="Taisnstūris 4">
            <a:extLst>
              <a:ext uri="{FF2B5EF4-FFF2-40B4-BE49-F238E27FC236}">
                <a16:creationId xmlns:a16="http://schemas.microsoft.com/office/drawing/2014/main" id="{92266EC6-E8D9-4170-A6B6-62FDC6A49CA5}"/>
              </a:ext>
            </a:extLst>
          </p:cNvPr>
          <p:cNvSpPr/>
          <p:nvPr/>
        </p:nvSpPr>
        <p:spPr>
          <a:xfrm>
            <a:off x="596900" y="3124200"/>
            <a:ext cx="8547100" cy="646331"/>
          </a:xfrm>
          <a:prstGeom prst="rect">
            <a:avLst/>
          </a:prstGeom>
        </p:spPr>
        <p:txBody>
          <a:bodyPr wrap="square">
            <a:spAutoFit/>
          </a:bodyPr>
          <a:lstStyle/>
          <a:p>
            <a:endParaRPr lang="lv-LV" dirty="0"/>
          </a:p>
          <a:p>
            <a:endParaRPr lang="en-US" dirty="0"/>
          </a:p>
        </p:txBody>
      </p:sp>
    </p:spTree>
    <p:extLst>
      <p:ext uri="{BB962C8B-B14F-4D97-AF65-F5344CB8AC3E}">
        <p14:creationId xmlns:p14="http://schemas.microsoft.com/office/powerpoint/2010/main" val="49141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a:extLst>
              <a:ext uri="{FF2B5EF4-FFF2-40B4-BE49-F238E27FC236}">
                <a16:creationId xmlns:a16="http://schemas.microsoft.com/office/drawing/2014/main" id="{1CCB0B86-0253-4E16-B14B-2235238A8044}"/>
              </a:ext>
            </a:extLst>
          </p:cNvPr>
          <p:cNvSpPr/>
          <p:nvPr/>
        </p:nvSpPr>
        <p:spPr>
          <a:xfrm>
            <a:off x="889000" y="1333500"/>
            <a:ext cx="8255000" cy="1692771"/>
          </a:xfrm>
          <a:prstGeom prst="rect">
            <a:avLst/>
          </a:prstGeom>
        </p:spPr>
        <p:txBody>
          <a:bodyPr wrap="square">
            <a:spAutoFit/>
          </a:bodyPr>
          <a:lstStyle/>
          <a:p>
            <a:r>
              <a:rPr lang="en-US" sz="2800" b="1" dirty="0" err="1"/>
              <a:t>Romāni</a:t>
            </a:r>
            <a:endParaRPr lang="lv-LV" sz="2800" b="1" dirty="0"/>
          </a:p>
          <a:p>
            <a:endParaRPr lang="en-US" sz="2800" b="1" dirty="0"/>
          </a:p>
          <a:p>
            <a:r>
              <a:rPr lang="en-US" sz="2400" b="1" dirty="0"/>
              <a:t>2013:</a:t>
            </a:r>
            <a:r>
              <a:rPr lang="en-US" sz="2400" dirty="0"/>
              <a:t> "</a:t>
            </a:r>
            <a:r>
              <a:rPr lang="en-US" sz="2400" dirty="0" err="1"/>
              <a:t>Pieci</a:t>
            </a:r>
            <a:r>
              <a:rPr lang="en-US" sz="2400" dirty="0"/>
              <a:t> </a:t>
            </a:r>
            <a:r>
              <a:rPr lang="en-US" sz="2400" dirty="0" err="1"/>
              <a:t>pirksti</a:t>
            </a:r>
            <a:r>
              <a:rPr lang="en-US" sz="2400" dirty="0"/>
              <a:t>".</a:t>
            </a:r>
            <a:br>
              <a:rPr lang="en-US" sz="2400" dirty="0"/>
            </a:br>
            <a:r>
              <a:rPr lang="en-US" sz="2400" b="1" dirty="0"/>
              <a:t>2018:</a:t>
            </a:r>
            <a:r>
              <a:rPr lang="en-US" sz="2400" dirty="0"/>
              <a:t> "</a:t>
            </a:r>
            <a:r>
              <a:rPr lang="en-US" sz="2400" dirty="0" err="1"/>
              <a:t>Paradīzes</a:t>
            </a:r>
            <a:r>
              <a:rPr lang="en-US" sz="2400" dirty="0"/>
              <a:t> </a:t>
            </a:r>
            <a:r>
              <a:rPr lang="en-US" sz="2400" dirty="0" err="1"/>
              <a:t>putni</a:t>
            </a:r>
            <a:r>
              <a:rPr lang="en-US" sz="2400" dirty="0"/>
              <a:t>".</a:t>
            </a:r>
          </a:p>
        </p:txBody>
      </p:sp>
      <p:sp>
        <p:nvSpPr>
          <p:cNvPr id="4" name="Taisnstūris 3">
            <a:extLst>
              <a:ext uri="{FF2B5EF4-FFF2-40B4-BE49-F238E27FC236}">
                <a16:creationId xmlns:a16="http://schemas.microsoft.com/office/drawing/2014/main" id="{7AC96028-5307-4CA6-9EF4-A3DB59AE195D}"/>
              </a:ext>
            </a:extLst>
          </p:cNvPr>
          <p:cNvSpPr/>
          <p:nvPr/>
        </p:nvSpPr>
        <p:spPr>
          <a:xfrm>
            <a:off x="1257300" y="2828836"/>
            <a:ext cx="7886700" cy="1200329"/>
          </a:xfrm>
          <a:prstGeom prst="rect">
            <a:avLst/>
          </a:prstGeom>
        </p:spPr>
        <p:txBody>
          <a:bodyPr wrap="square">
            <a:spAutoFit/>
          </a:bodyPr>
          <a:lstStyle/>
          <a:p>
            <a:endParaRPr lang="lv-LV" b="1" dirty="0"/>
          </a:p>
          <a:p>
            <a:endParaRPr lang="lv-LV" b="1" dirty="0"/>
          </a:p>
          <a:p>
            <a:endParaRPr lang="lv-LV" b="1" dirty="0"/>
          </a:p>
          <a:p>
            <a:endParaRPr lang="en-US" dirty="0"/>
          </a:p>
        </p:txBody>
      </p:sp>
      <p:sp>
        <p:nvSpPr>
          <p:cNvPr id="5" name="Taisnstūris 4">
            <a:extLst>
              <a:ext uri="{FF2B5EF4-FFF2-40B4-BE49-F238E27FC236}">
                <a16:creationId xmlns:a16="http://schemas.microsoft.com/office/drawing/2014/main" id="{555B96A4-121F-4F55-9042-B670751342C7}"/>
              </a:ext>
            </a:extLst>
          </p:cNvPr>
          <p:cNvSpPr/>
          <p:nvPr/>
        </p:nvSpPr>
        <p:spPr>
          <a:xfrm flipV="1">
            <a:off x="482600" y="3475167"/>
            <a:ext cx="8763000" cy="646331"/>
          </a:xfrm>
          <a:prstGeom prst="rect">
            <a:avLst/>
          </a:prstGeom>
        </p:spPr>
        <p:txBody>
          <a:bodyPr wrap="square">
            <a:spAutoFit/>
          </a:bodyPr>
          <a:lstStyle/>
          <a:p>
            <a:endParaRPr lang="lv-LV" b="1" dirty="0"/>
          </a:p>
          <a:p>
            <a:endParaRPr lang="en-US" dirty="0"/>
          </a:p>
        </p:txBody>
      </p:sp>
      <p:sp>
        <p:nvSpPr>
          <p:cNvPr id="6" name="Taisnstūris 5">
            <a:extLst>
              <a:ext uri="{FF2B5EF4-FFF2-40B4-BE49-F238E27FC236}">
                <a16:creationId xmlns:a16="http://schemas.microsoft.com/office/drawing/2014/main" id="{1D28DB05-FED5-4D6C-9D11-30961681569C}"/>
              </a:ext>
            </a:extLst>
          </p:cNvPr>
          <p:cNvSpPr/>
          <p:nvPr/>
        </p:nvSpPr>
        <p:spPr>
          <a:xfrm>
            <a:off x="889000" y="2828836"/>
            <a:ext cx="8255000" cy="2677656"/>
          </a:xfrm>
          <a:prstGeom prst="rect">
            <a:avLst/>
          </a:prstGeom>
        </p:spPr>
        <p:txBody>
          <a:bodyPr wrap="square">
            <a:spAutoFit/>
          </a:bodyPr>
          <a:lstStyle/>
          <a:p>
            <a:endParaRPr lang="lv-LV" sz="2800" b="1" dirty="0"/>
          </a:p>
          <a:p>
            <a:r>
              <a:rPr lang="lv-LV" sz="2800" b="1" dirty="0"/>
              <a:t>Grāmatas bērniem</a:t>
            </a:r>
          </a:p>
          <a:p>
            <a:endParaRPr lang="lv-LV" sz="2800" b="1" dirty="0"/>
          </a:p>
          <a:p>
            <a:r>
              <a:rPr lang="lv-LV" sz="2800" b="1" dirty="0"/>
              <a:t>1985: </a:t>
            </a:r>
            <a:r>
              <a:rPr lang="lv-LV" sz="2800" dirty="0"/>
              <a:t>dzejoļu krājums "</a:t>
            </a:r>
            <a:r>
              <a:rPr lang="lv-LV" sz="2800" dirty="0" err="1"/>
              <a:t>Deviņpuiku</a:t>
            </a:r>
            <a:r>
              <a:rPr lang="lv-LV" sz="2800" dirty="0"/>
              <a:t> spēks".</a:t>
            </a:r>
            <a:br>
              <a:rPr lang="lv-LV" sz="2800" dirty="0"/>
            </a:br>
            <a:r>
              <a:rPr lang="lv-LV" sz="2800" b="1" dirty="0"/>
              <a:t>2011:</a:t>
            </a:r>
            <a:r>
              <a:rPr lang="lv-LV" sz="2800" dirty="0"/>
              <a:t> "Tango un Tūtiņa ciemos".</a:t>
            </a:r>
            <a:br>
              <a:rPr lang="lv-LV" sz="2800" dirty="0"/>
            </a:br>
            <a:r>
              <a:rPr lang="lv-LV" sz="2800" b="1" dirty="0"/>
              <a:t>2016:</a:t>
            </a:r>
            <a:r>
              <a:rPr lang="lv-LV" sz="2800" dirty="0"/>
              <a:t> "Mamma un tētis kūrortā".</a:t>
            </a:r>
            <a:endParaRPr lang="en-US" sz="2800" dirty="0"/>
          </a:p>
        </p:txBody>
      </p:sp>
    </p:spTree>
    <p:extLst>
      <p:ext uri="{BB962C8B-B14F-4D97-AF65-F5344CB8AC3E}">
        <p14:creationId xmlns:p14="http://schemas.microsoft.com/office/powerpoint/2010/main" val="99114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4C55827-A8B3-4BA7-AC22-9F7BE454DA3A}"/>
              </a:ext>
            </a:extLst>
          </p:cNvPr>
          <p:cNvSpPr>
            <a:spLocks noGrp="1"/>
          </p:cNvSpPr>
          <p:nvPr>
            <p:ph type="title"/>
          </p:nvPr>
        </p:nvSpPr>
        <p:spPr/>
        <p:txBody>
          <a:bodyPr>
            <a:normAutofit fontScale="90000"/>
          </a:bodyPr>
          <a:lstStyle/>
          <a:p>
            <a:r>
              <a:rPr lang="pt-BR" sz="3600" b="1" dirty="0"/>
              <a:t>Būt sabiedrības modinātājai. Tapusi televīzijas filma par Māru Zālīti </a:t>
            </a:r>
            <a:br>
              <a:rPr lang="pt-BR" b="1" dirty="0"/>
            </a:br>
            <a:endParaRPr lang="en-US" dirty="0"/>
          </a:p>
        </p:txBody>
      </p:sp>
      <p:sp>
        <p:nvSpPr>
          <p:cNvPr id="3" name="Taisnstūris 2">
            <a:extLst>
              <a:ext uri="{FF2B5EF4-FFF2-40B4-BE49-F238E27FC236}">
                <a16:creationId xmlns:a16="http://schemas.microsoft.com/office/drawing/2014/main" id="{D618EC5A-99C9-4931-AC76-586E425953A9}"/>
              </a:ext>
            </a:extLst>
          </p:cNvPr>
          <p:cNvSpPr/>
          <p:nvPr/>
        </p:nvSpPr>
        <p:spPr>
          <a:xfrm>
            <a:off x="520700" y="1690688"/>
            <a:ext cx="8623300" cy="1754326"/>
          </a:xfrm>
          <a:prstGeom prst="rect">
            <a:avLst/>
          </a:prstGeom>
        </p:spPr>
        <p:txBody>
          <a:bodyPr wrap="square">
            <a:spAutoFit/>
          </a:bodyPr>
          <a:lstStyle/>
          <a:p>
            <a:r>
              <a:rPr lang="lv-LV" dirty="0"/>
              <a:t>Latvijas Televīzijā tapusi dokumentāla filma “Māras pusē. Dzejniece un rakstniece Māra Zālīte”, jo, kaut gan Māra Zālīte daudziem ir Atmodas un atgūtas brīvības, inteliģences un ideālu simbols, par to, kāda ir Māra Zālīte ikdienā un kā ir tur – Māras pusē –, runāts maz, pauž LTV.</a:t>
            </a:r>
          </a:p>
          <a:p>
            <a:r>
              <a:rPr lang="lv-LV" dirty="0"/>
              <a:t>Filmā Māra ļaus ieskatīties gan viņas teātra sajūtās un domās, gan atklās savu “bestselleru” – grāmatu “Pieci pirksti” un “Paradīzes putni” – tapšanas stāstus.</a:t>
            </a:r>
            <a:endParaRPr lang="en-US" dirty="0"/>
          </a:p>
        </p:txBody>
      </p:sp>
      <p:pic>
        <p:nvPicPr>
          <p:cNvPr id="5" name="Attēls 4">
            <a:extLst>
              <a:ext uri="{FF2B5EF4-FFF2-40B4-BE49-F238E27FC236}">
                <a16:creationId xmlns:a16="http://schemas.microsoft.com/office/drawing/2014/main" id="{EC5D5141-5524-467B-9B09-BE6CDCDEC3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5300" y="3786186"/>
            <a:ext cx="4241800" cy="2386013"/>
          </a:xfrm>
          <a:prstGeom prst="rect">
            <a:avLst/>
          </a:prstGeom>
        </p:spPr>
      </p:pic>
    </p:spTree>
    <p:extLst>
      <p:ext uri="{BB962C8B-B14F-4D97-AF65-F5344CB8AC3E}">
        <p14:creationId xmlns:p14="http://schemas.microsoft.com/office/powerpoint/2010/main" val="130887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230327C-E563-4D64-9A47-F14CA36B99D2}"/>
              </a:ext>
            </a:extLst>
          </p:cNvPr>
          <p:cNvSpPr>
            <a:spLocks noGrp="1"/>
          </p:cNvSpPr>
          <p:nvPr>
            <p:ph type="title"/>
          </p:nvPr>
        </p:nvSpPr>
        <p:spPr/>
        <p:txBody>
          <a:bodyPr>
            <a:normAutofit/>
          </a:bodyPr>
          <a:lstStyle/>
          <a:p>
            <a:r>
              <a:rPr lang="lv-LV" sz="1800" dirty="0"/>
              <a:t>Izmantotās saites:</a:t>
            </a:r>
            <a:endParaRPr lang="en-US" sz="1800" dirty="0"/>
          </a:p>
        </p:txBody>
      </p:sp>
      <p:sp>
        <p:nvSpPr>
          <p:cNvPr id="3" name="Taisnstūris 2">
            <a:extLst>
              <a:ext uri="{FF2B5EF4-FFF2-40B4-BE49-F238E27FC236}">
                <a16:creationId xmlns:a16="http://schemas.microsoft.com/office/drawing/2014/main" id="{4F58463F-6DF0-458E-A61D-0BB694EF36FC}"/>
              </a:ext>
            </a:extLst>
          </p:cNvPr>
          <p:cNvSpPr/>
          <p:nvPr/>
        </p:nvSpPr>
        <p:spPr>
          <a:xfrm>
            <a:off x="1206500" y="1511301"/>
            <a:ext cx="7658100" cy="2585323"/>
          </a:xfrm>
          <a:prstGeom prst="rect">
            <a:avLst/>
          </a:prstGeom>
        </p:spPr>
        <p:txBody>
          <a:bodyPr wrap="square">
            <a:spAutoFit/>
          </a:bodyPr>
          <a:lstStyle/>
          <a:p>
            <a:r>
              <a:rPr lang="en-US" dirty="0">
                <a:hlinkClick r:id="rId2"/>
              </a:rPr>
              <a:t>http://www.marazalite.lv</a:t>
            </a:r>
            <a:endParaRPr lang="lv-LV" dirty="0"/>
          </a:p>
          <a:p>
            <a:endParaRPr lang="lv-LV" dirty="0"/>
          </a:p>
          <a:p>
            <a:r>
              <a:rPr lang="en-US" dirty="0">
                <a:hlinkClick r:id="rId3"/>
              </a:rPr>
              <a:t>https://lv.wikipedia.org</a:t>
            </a:r>
            <a:r>
              <a:rPr lang="lv-LV" dirty="0"/>
              <a:t> </a:t>
            </a:r>
          </a:p>
          <a:p>
            <a:endParaRPr lang="lv-LV" dirty="0"/>
          </a:p>
          <a:p>
            <a:r>
              <a:rPr lang="en-US" dirty="0">
                <a:hlinkClick r:id="rId4"/>
              </a:rPr>
              <a:t>https://literatura.lv/lv/person/Mara-Zalite</a:t>
            </a:r>
            <a:endParaRPr lang="lv-LV" dirty="0"/>
          </a:p>
          <a:p>
            <a:endParaRPr lang="lv-LV" dirty="0"/>
          </a:p>
          <a:p>
            <a:r>
              <a:rPr lang="lv-LV" dirty="0">
                <a:hlinkClick r:id="rId5"/>
              </a:rPr>
              <a:t>https://www.la.lv</a:t>
            </a:r>
            <a:endParaRPr lang="lv-LV" dirty="0"/>
          </a:p>
          <a:p>
            <a:endParaRPr lang="lv-LV" dirty="0"/>
          </a:p>
          <a:p>
            <a:endParaRPr lang="en-US" dirty="0"/>
          </a:p>
        </p:txBody>
      </p:sp>
    </p:spTree>
    <p:extLst>
      <p:ext uri="{BB962C8B-B14F-4D97-AF65-F5344CB8AC3E}">
        <p14:creationId xmlns:p14="http://schemas.microsoft.com/office/powerpoint/2010/main" val="78427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a:extLst>
              <a:ext uri="{FF2B5EF4-FFF2-40B4-BE49-F238E27FC236}">
                <a16:creationId xmlns:a16="http://schemas.microsoft.com/office/drawing/2014/main" id="{39D17F91-1DF0-4E4F-BD9F-297AC1489A31}"/>
              </a:ext>
            </a:extLst>
          </p:cNvPr>
          <p:cNvSpPr/>
          <p:nvPr/>
        </p:nvSpPr>
        <p:spPr>
          <a:xfrm>
            <a:off x="1447800" y="800098"/>
            <a:ext cx="8115300" cy="6740307"/>
          </a:xfrm>
          <a:prstGeom prst="rect">
            <a:avLst/>
          </a:prstGeom>
        </p:spPr>
        <p:txBody>
          <a:bodyPr wrap="square">
            <a:spAutoFit/>
          </a:bodyPr>
          <a:lstStyle/>
          <a:p>
            <a:r>
              <a:rPr lang="lv-LV" sz="2400" dirty="0"/>
              <a:t>Dzimusi 1952. gada 18. februārī </a:t>
            </a:r>
            <a:r>
              <a:rPr lang="lv-LV" sz="2400" dirty="0" err="1">
                <a:hlinkClick r:id="rId2" tooltip="Krasnojarskas novads"/>
              </a:rPr>
              <a:t>Krasnojarskas</a:t>
            </a:r>
            <a:r>
              <a:rPr lang="lv-LV" sz="2400" dirty="0">
                <a:hlinkClick r:id="rId2" tooltip="Krasnojarskas novads"/>
              </a:rPr>
              <a:t> novadā</a:t>
            </a:r>
            <a:r>
              <a:rPr lang="lv-LV" sz="2400" dirty="0"/>
              <a:t> no Latvijas izsūtīto ģimenē. 1956. gadā ģimene atgriezās Latvijā, un bērnību Māra Zālīte pavadīja vectēva mājās </a:t>
            </a:r>
            <a:r>
              <a:rPr lang="lv-LV" sz="2400" dirty="0">
                <a:hlinkClick r:id="rId3" tooltip="Slampes pagasts"/>
              </a:rPr>
              <a:t>Slampes pagasta</a:t>
            </a:r>
            <a:r>
              <a:rPr lang="lv-LV" sz="2400" dirty="0"/>
              <a:t> "Kalna Ķivuļos". Mācījās </a:t>
            </a:r>
            <a:r>
              <a:rPr lang="lv-LV" sz="2400" dirty="0">
                <a:hlinkClick r:id="rId4" tooltip="Slampes astoņgadīgā skola"/>
              </a:rPr>
              <a:t>Slampes astoņgadīgajā skolā</a:t>
            </a:r>
            <a:r>
              <a:rPr lang="lv-LV" sz="2400" dirty="0"/>
              <a:t>, tad </a:t>
            </a:r>
            <a:r>
              <a:rPr lang="lv-LV" sz="2400" dirty="0">
                <a:hlinkClick r:id="rId5" tooltip="Murjāņu sporta internātskola"/>
              </a:rPr>
              <a:t>Murjāņu sporta internātskolā</a:t>
            </a:r>
            <a:r>
              <a:rPr lang="lv-LV" sz="2400" dirty="0"/>
              <a:t> (1967—1970). Pirms iekļūšanas Murjāņu skolā bija Tukuma rajona čempione daiļslidošanā, spēlēja basketbolu rajona meiteņu izlasē. Murjāņos trenējās </a:t>
            </a:r>
            <a:r>
              <a:rPr lang="lv-LV" sz="2400" dirty="0">
                <a:hlinkClick r:id="rId6" tooltip="Kamaniņu braukšana"/>
              </a:rPr>
              <a:t>kamaniņu braukšanā</a:t>
            </a:r>
            <a:r>
              <a:rPr lang="lv-LV" sz="2400" dirty="0"/>
              <a:t>. </a:t>
            </a:r>
          </a:p>
          <a:p>
            <a:r>
              <a:rPr lang="lv-LV" sz="2400" dirty="0"/>
              <a:t>Studēja </a:t>
            </a:r>
            <a:r>
              <a:rPr lang="lv-LV" sz="2400" dirty="0">
                <a:hlinkClick r:id="rId7" tooltip="Latvijas Universitātes Filoloģijas fakultāte"/>
              </a:rPr>
              <a:t>Latvijas Universitātes Filoloģijas fakultātē</a:t>
            </a:r>
            <a:r>
              <a:rPr lang="lv-LV" sz="2400" dirty="0"/>
              <a:t> (1970—1975). Strādāja par </a:t>
            </a:r>
            <a:r>
              <a:rPr lang="lv-LV" sz="2400" dirty="0">
                <a:hlinkClick r:id="rId8" tooltip="Latvijas Rakstnieku savienība"/>
              </a:rPr>
              <a:t>Latvijas Rakstnieku savienības</a:t>
            </a:r>
            <a:r>
              <a:rPr lang="lv-LV" sz="2400" dirty="0"/>
              <a:t> referenti, Jauno literātu studijas vadītāju, žurnāla “</a:t>
            </a:r>
            <a:r>
              <a:rPr lang="lv-LV" sz="2400" dirty="0">
                <a:hlinkClick r:id="rId9" tooltip="Liesma (žurnāls) (vēl nav uzrakstīts)"/>
              </a:rPr>
              <a:t>Liesma</a:t>
            </a:r>
            <a:r>
              <a:rPr lang="lv-LV" sz="2400" dirty="0"/>
              <a:t>” dzejas konsultanti (1974—1989), tad par izdevniecības “Karogs” un žurnāla </a:t>
            </a:r>
            <a:r>
              <a:rPr lang="lv-LV" sz="2400" dirty="0">
                <a:hlinkClick r:id="rId10" tooltip="Karogs (žurnāls)"/>
              </a:rPr>
              <a:t>“Karogs”</a:t>
            </a:r>
            <a:r>
              <a:rPr lang="lv-LV" sz="2400" dirty="0"/>
              <a:t> galveno redaktori (1989—2000). 2000. gadā kļuva par Latvijas Autoru apvienības prezidenti. Nacionālās bibliotēkas Uzticības padomes locekle, KM Autortiesību konsultatīvās padomes locekle, KM Nacionālās kultūras  padomes locekle, </a:t>
            </a:r>
            <a:r>
              <a:rPr lang="lv-LV" sz="2400" dirty="0">
                <a:hlinkClick r:id="rId11" tooltip="LZA"/>
              </a:rPr>
              <a:t>LZA</a:t>
            </a:r>
            <a:r>
              <a:rPr lang="lv-LV" sz="2400" dirty="0"/>
              <a:t> goda locekle, Triju Zvaigžņu ordeņa domes locekle, Valsts valodas komisijas priekšsēdētāja (2002—2004). </a:t>
            </a:r>
          </a:p>
        </p:txBody>
      </p:sp>
    </p:spTree>
    <p:extLst>
      <p:ext uri="{BB962C8B-B14F-4D97-AF65-F5344CB8AC3E}">
        <p14:creationId xmlns:p14="http://schemas.microsoft.com/office/powerpoint/2010/main" val="108169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a:extLst>
              <a:ext uri="{FF2B5EF4-FFF2-40B4-BE49-F238E27FC236}">
                <a16:creationId xmlns:a16="http://schemas.microsoft.com/office/drawing/2014/main" id="{88611C99-099F-4536-B88B-B0391810ABDC}"/>
              </a:ext>
            </a:extLst>
          </p:cNvPr>
          <p:cNvSpPr/>
          <p:nvPr/>
        </p:nvSpPr>
        <p:spPr>
          <a:xfrm>
            <a:off x="1663700" y="787400"/>
            <a:ext cx="7505700" cy="5355312"/>
          </a:xfrm>
          <a:prstGeom prst="rect">
            <a:avLst/>
          </a:prstGeom>
        </p:spPr>
        <p:txBody>
          <a:bodyPr wrap="square">
            <a:spAutoFit/>
          </a:bodyPr>
          <a:lstStyle/>
          <a:p>
            <a:r>
              <a:rPr lang="en-US" sz="2400" b="1" dirty="0" err="1">
                <a:hlinkClick r:id="rId2" tooltip="Doties uz Klajā nācis Māras Zālītes dzejas krājums «Visas lietas»"/>
              </a:rPr>
              <a:t>Klajā</a:t>
            </a:r>
            <a:r>
              <a:rPr lang="en-US" sz="2400" b="1" dirty="0">
                <a:hlinkClick r:id="rId2" tooltip="Doties uz Klajā nācis Māras Zālītes dzejas krājums «Visas lietas»"/>
              </a:rPr>
              <a:t> </a:t>
            </a:r>
            <a:r>
              <a:rPr lang="en-US" sz="2400" b="1" dirty="0" err="1">
                <a:hlinkClick r:id="rId2" tooltip="Doties uz Klajā nācis Māras Zālītes dzejas krājums «Visas lietas»"/>
              </a:rPr>
              <a:t>nācis</a:t>
            </a:r>
            <a:r>
              <a:rPr lang="en-US" sz="2400" b="1" dirty="0">
                <a:hlinkClick r:id="rId2" tooltip="Doties uz Klajā nācis Māras Zālītes dzejas krājums «Visas lietas»"/>
              </a:rPr>
              <a:t> </a:t>
            </a:r>
            <a:r>
              <a:rPr lang="en-US" sz="2400" b="1" dirty="0" err="1">
                <a:hlinkClick r:id="rId2" tooltip="Doties uz Klajā nācis Māras Zālītes dzejas krājums «Visas lietas»"/>
              </a:rPr>
              <a:t>Māras</a:t>
            </a:r>
            <a:r>
              <a:rPr lang="en-US" sz="2400" b="1" dirty="0">
                <a:hlinkClick r:id="rId2" tooltip="Doties uz Klajā nācis Māras Zālītes dzejas krājums «Visas lietas»"/>
              </a:rPr>
              <a:t> </a:t>
            </a:r>
            <a:r>
              <a:rPr lang="en-US" sz="2400" b="1" dirty="0" err="1">
                <a:hlinkClick r:id="rId2" tooltip="Doties uz Klajā nācis Māras Zālītes dzejas krājums «Visas lietas»"/>
              </a:rPr>
              <a:t>Zālītes</a:t>
            </a:r>
            <a:r>
              <a:rPr lang="en-US" sz="2400" b="1" dirty="0">
                <a:hlinkClick r:id="rId2" tooltip="Doties uz Klajā nācis Māras Zālītes dzejas krājums «Visas lietas»"/>
              </a:rPr>
              <a:t> </a:t>
            </a:r>
            <a:r>
              <a:rPr lang="en-US" sz="2400" b="1" dirty="0" err="1">
                <a:hlinkClick r:id="rId2" tooltip="Doties uz Klajā nācis Māras Zālītes dzejas krājums «Visas lietas»"/>
              </a:rPr>
              <a:t>dzejas</a:t>
            </a:r>
            <a:r>
              <a:rPr lang="en-US" sz="2400" b="1" dirty="0">
                <a:hlinkClick r:id="rId2" tooltip="Doties uz Klajā nācis Māras Zālītes dzejas krājums «Visas lietas»"/>
              </a:rPr>
              <a:t> </a:t>
            </a:r>
            <a:r>
              <a:rPr lang="en-US" sz="2400" b="1" dirty="0" err="1">
                <a:hlinkClick r:id="rId2" tooltip="Doties uz Klajā nācis Māras Zālītes dzejas krājums «Visas lietas»"/>
              </a:rPr>
              <a:t>krājums</a:t>
            </a:r>
            <a:r>
              <a:rPr lang="en-US" sz="2400" b="1" dirty="0">
                <a:hlinkClick r:id="rId2" tooltip="Doties uz Klajā nācis Māras Zālītes dzejas krājums «Visas lietas»"/>
              </a:rPr>
              <a:t> «Visas </a:t>
            </a:r>
            <a:r>
              <a:rPr lang="en-US" sz="2400" b="1" dirty="0" err="1">
                <a:hlinkClick r:id="rId2" tooltip="Doties uz Klajā nācis Māras Zālītes dzejas krājums «Visas lietas»"/>
              </a:rPr>
              <a:t>lietas</a:t>
            </a:r>
            <a:r>
              <a:rPr lang="en-US" sz="2400" b="1" dirty="0">
                <a:hlinkClick r:id="rId2" tooltip="Doties uz Klajā nācis Māras Zālītes dzejas krājums «Visas lietas»"/>
              </a:rPr>
              <a:t>»</a:t>
            </a:r>
            <a:endParaRPr lang="en-US" sz="2400" b="1" dirty="0"/>
          </a:p>
          <a:p>
            <a:endParaRPr lang="lv-LV" sz="2400" dirty="0"/>
          </a:p>
          <a:p>
            <a:r>
              <a:rPr lang="en-US" sz="2400" dirty="0" err="1"/>
              <a:t>Tikai</a:t>
            </a:r>
            <a:r>
              <a:rPr lang="en-US" sz="2400" dirty="0"/>
              <a:t> </a:t>
            </a:r>
            <a:r>
              <a:rPr lang="en-US" sz="2400" dirty="0" err="1"/>
              <a:t>šodien</a:t>
            </a:r>
            <a:r>
              <a:rPr lang="en-US" sz="2400" dirty="0"/>
              <a:t> un </a:t>
            </a:r>
            <a:r>
              <a:rPr lang="en-US" sz="2400" dirty="0" err="1"/>
              <a:t>tikai</a:t>
            </a:r>
            <a:r>
              <a:rPr lang="en-US" sz="2400" dirty="0"/>
              <a:t> </a:t>
            </a:r>
            <a:r>
              <a:rPr lang="en-US" sz="2400" dirty="0" err="1"/>
              <a:t>mazliet</a:t>
            </a:r>
            <a:r>
              <a:rPr lang="lv-LV" sz="2400" dirty="0"/>
              <a:t>.</a:t>
            </a:r>
          </a:p>
          <a:p>
            <a:endParaRPr lang="en-US" dirty="0"/>
          </a:p>
          <a:p>
            <a:r>
              <a:rPr lang="en-US" sz="2000" dirty="0"/>
              <a:t>Visa </a:t>
            </a:r>
            <a:r>
              <a:rPr lang="en-US" sz="2000" dirty="0" err="1"/>
              <a:t>pasaule</a:t>
            </a:r>
            <a:r>
              <a:rPr lang="en-US" sz="2000" dirty="0"/>
              <a:t> </a:t>
            </a:r>
            <a:r>
              <a:rPr lang="en-US" sz="2000" dirty="0" err="1"/>
              <a:t>šodien</a:t>
            </a:r>
            <a:r>
              <a:rPr lang="en-US" sz="2000" dirty="0"/>
              <a:t> </a:t>
            </a:r>
            <a:r>
              <a:rPr lang="en-US" sz="2000" dirty="0" err="1"/>
              <a:t>ir</a:t>
            </a:r>
            <a:r>
              <a:rPr lang="en-US" sz="2000" dirty="0"/>
              <a:t> </a:t>
            </a:r>
            <a:r>
              <a:rPr lang="en-US" sz="2000" dirty="0" err="1"/>
              <a:t>ciet</a:t>
            </a:r>
            <a:r>
              <a:rPr lang="en-US" sz="2000" dirty="0"/>
              <a:t>.</a:t>
            </a:r>
            <a:br>
              <a:rPr lang="en-US" sz="2000" dirty="0"/>
            </a:br>
            <a:r>
              <a:rPr lang="en-US" sz="2000" dirty="0"/>
              <a:t>Tu </a:t>
            </a:r>
            <a:r>
              <a:rPr lang="en-US" sz="2000" dirty="0" err="1"/>
              <a:t>vari</a:t>
            </a:r>
            <a:r>
              <a:rPr lang="en-US" sz="2000" dirty="0"/>
              <a:t> </a:t>
            </a:r>
            <a:r>
              <a:rPr lang="en-US" sz="2000" dirty="0" err="1"/>
              <a:t>ienākt</a:t>
            </a:r>
            <a:r>
              <a:rPr lang="en-US" sz="2000" dirty="0"/>
              <a:t> pie </a:t>
            </a:r>
            <a:r>
              <a:rPr lang="en-US" sz="2000" dirty="0" err="1"/>
              <a:t>manis</a:t>
            </a:r>
            <a:r>
              <a:rPr lang="en-US" sz="2000" dirty="0"/>
              <a:t> </a:t>
            </a:r>
            <a:r>
              <a:rPr lang="en-US" sz="2000" dirty="0" err="1"/>
              <a:t>mazliet</a:t>
            </a:r>
            <a:r>
              <a:rPr lang="en-US" sz="2000" dirty="0"/>
              <a:t>.</a:t>
            </a:r>
            <a:br>
              <a:rPr lang="en-US" sz="2000" dirty="0"/>
            </a:br>
            <a:r>
              <a:rPr lang="en-US" sz="2000" dirty="0" err="1"/>
              <a:t>Varbūt</a:t>
            </a:r>
            <a:r>
              <a:rPr lang="en-US" sz="2000" dirty="0"/>
              <a:t> </a:t>
            </a:r>
            <a:r>
              <a:rPr lang="en-US" sz="2000" dirty="0" err="1"/>
              <a:t>tev</a:t>
            </a:r>
            <a:r>
              <a:rPr lang="en-US" sz="2000" dirty="0"/>
              <a:t> </a:t>
            </a:r>
            <a:r>
              <a:rPr lang="en-US" sz="2000" dirty="0" err="1"/>
              <a:t>ieliešu</a:t>
            </a:r>
            <a:r>
              <a:rPr lang="en-US" sz="2000" dirty="0"/>
              <a:t> </a:t>
            </a:r>
            <a:r>
              <a:rPr lang="en-US" sz="2000" dirty="0" err="1"/>
              <a:t>tēju</a:t>
            </a:r>
            <a:r>
              <a:rPr lang="en-US" sz="2000" dirty="0"/>
              <a:t> </a:t>
            </a:r>
            <a:r>
              <a:rPr lang="en-US" sz="2000" dirty="0" err="1"/>
              <a:t>mazliet</a:t>
            </a:r>
            <a:r>
              <a:rPr lang="en-US" sz="2000" dirty="0"/>
              <a:t>.</a:t>
            </a:r>
            <a:br>
              <a:rPr lang="en-US" sz="2000" dirty="0"/>
            </a:br>
            <a:r>
              <a:rPr lang="en-US" sz="2000" dirty="0" err="1"/>
              <a:t>Tieši</a:t>
            </a:r>
            <a:r>
              <a:rPr lang="en-US" sz="2000" dirty="0"/>
              <a:t> </a:t>
            </a:r>
            <a:r>
              <a:rPr lang="en-US" sz="2000" dirty="0" err="1"/>
              <a:t>šodien</a:t>
            </a:r>
            <a:r>
              <a:rPr lang="en-US" sz="2000" dirty="0"/>
              <a:t> es </a:t>
            </a:r>
            <a:r>
              <a:rPr lang="en-US" sz="2000" dirty="0" err="1"/>
              <a:t>neesmu</a:t>
            </a:r>
            <a:r>
              <a:rPr lang="en-US" sz="2000" dirty="0"/>
              <a:t> </a:t>
            </a:r>
            <a:r>
              <a:rPr lang="en-US" sz="2000" dirty="0" err="1"/>
              <a:t>ciet</a:t>
            </a:r>
            <a:r>
              <a:rPr lang="en-US" sz="2000" dirty="0"/>
              <a:t>.</a:t>
            </a:r>
          </a:p>
          <a:p>
            <a:r>
              <a:rPr lang="en-US" sz="2000" dirty="0" err="1"/>
              <a:t>Tieši</a:t>
            </a:r>
            <a:r>
              <a:rPr lang="en-US" sz="2000" dirty="0"/>
              <a:t> </a:t>
            </a:r>
            <a:r>
              <a:rPr lang="en-US" sz="2000" dirty="0" err="1"/>
              <a:t>šodien</a:t>
            </a:r>
            <a:r>
              <a:rPr lang="en-US" sz="2000" dirty="0"/>
              <a:t>, </a:t>
            </a:r>
            <a:r>
              <a:rPr lang="en-US" sz="2000" dirty="0" err="1"/>
              <a:t>kad</a:t>
            </a:r>
            <a:r>
              <a:rPr lang="en-US" sz="2000" dirty="0"/>
              <a:t> </a:t>
            </a:r>
            <a:r>
              <a:rPr lang="en-US" sz="2000" dirty="0" err="1"/>
              <a:t>pasaule</a:t>
            </a:r>
            <a:r>
              <a:rPr lang="en-US" sz="2000" dirty="0"/>
              <a:t> </a:t>
            </a:r>
            <a:r>
              <a:rPr lang="en-US" sz="2000" dirty="0" err="1"/>
              <a:t>ciet</a:t>
            </a:r>
            <a:r>
              <a:rPr lang="en-US" sz="2000" dirty="0"/>
              <a:t>,</a:t>
            </a:r>
            <a:br>
              <a:rPr lang="en-US" sz="2000" dirty="0"/>
            </a:br>
            <a:r>
              <a:rPr lang="en-US" sz="2000" dirty="0" err="1"/>
              <a:t>Nāc</a:t>
            </a:r>
            <a:r>
              <a:rPr lang="en-US" sz="2000" dirty="0"/>
              <a:t> pie </a:t>
            </a:r>
            <a:r>
              <a:rPr lang="en-US" sz="2000" dirty="0" err="1"/>
              <a:t>manis</a:t>
            </a:r>
            <a:r>
              <a:rPr lang="en-US" sz="2000" dirty="0"/>
              <a:t>. Nav </a:t>
            </a:r>
            <a:r>
              <a:rPr lang="en-US" sz="2000" dirty="0" err="1"/>
              <a:t>citur</a:t>
            </a:r>
            <a:r>
              <a:rPr lang="en-US" sz="2000" dirty="0"/>
              <a:t>, </a:t>
            </a:r>
            <a:r>
              <a:rPr lang="en-US" sz="2000" dirty="0" err="1"/>
              <a:t>kur</a:t>
            </a:r>
            <a:r>
              <a:rPr lang="en-US" sz="2000" dirty="0"/>
              <a:t> </a:t>
            </a:r>
            <a:r>
              <a:rPr lang="en-US" sz="2000" dirty="0" err="1"/>
              <a:t>iet</a:t>
            </a:r>
            <a:r>
              <a:rPr lang="en-US" sz="2000" dirty="0"/>
              <a:t>.</a:t>
            </a:r>
            <a:br>
              <a:rPr lang="en-US" sz="2000" dirty="0"/>
            </a:br>
            <a:r>
              <a:rPr lang="en-US" sz="2000" dirty="0" err="1"/>
              <a:t>Varbūt</a:t>
            </a:r>
            <a:r>
              <a:rPr lang="en-US" sz="2000" dirty="0"/>
              <a:t> es </a:t>
            </a:r>
            <a:r>
              <a:rPr lang="en-US" sz="2000" dirty="0" err="1"/>
              <a:t>mīlēšu</a:t>
            </a:r>
            <a:r>
              <a:rPr lang="en-US" sz="2000" dirty="0"/>
              <a:t> </a:t>
            </a:r>
            <a:r>
              <a:rPr lang="en-US" sz="2000" dirty="0" err="1"/>
              <a:t>tevi</a:t>
            </a:r>
            <a:r>
              <a:rPr lang="en-US" sz="2000" dirty="0"/>
              <a:t> </a:t>
            </a:r>
            <a:r>
              <a:rPr lang="en-US" sz="2000" dirty="0" err="1"/>
              <a:t>mazliet</a:t>
            </a:r>
            <a:r>
              <a:rPr lang="en-US" sz="2000" dirty="0"/>
              <a:t>.</a:t>
            </a:r>
            <a:br>
              <a:rPr lang="en-US" sz="2000" dirty="0"/>
            </a:br>
            <a:r>
              <a:rPr lang="en-US" sz="2000" dirty="0" err="1"/>
              <a:t>Tikai</a:t>
            </a:r>
            <a:r>
              <a:rPr lang="en-US" sz="2000" dirty="0"/>
              <a:t> </a:t>
            </a:r>
            <a:r>
              <a:rPr lang="en-US" sz="2000" dirty="0" err="1"/>
              <a:t>šodien</a:t>
            </a:r>
            <a:r>
              <a:rPr lang="en-US" sz="2000" dirty="0"/>
              <a:t> un </a:t>
            </a:r>
            <a:r>
              <a:rPr lang="en-US" sz="2000" dirty="0" err="1"/>
              <a:t>tikai</a:t>
            </a:r>
            <a:r>
              <a:rPr lang="en-US" sz="2000" dirty="0"/>
              <a:t> </a:t>
            </a:r>
            <a:r>
              <a:rPr lang="en-US" sz="2000" dirty="0" err="1"/>
              <a:t>mazliet</a:t>
            </a:r>
            <a:r>
              <a:rPr lang="en-US" sz="2000" dirty="0"/>
              <a:t>.</a:t>
            </a:r>
          </a:p>
          <a:p>
            <a:r>
              <a:rPr lang="en-US" sz="2000" dirty="0" err="1"/>
              <a:t>Varbūt</a:t>
            </a:r>
            <a:r>
              <a:rPr lang="en-US" sz="2000" dirty="0"/>
              <a:t> es </a:t>
            </a:r>
            <a:r>
              <a:rPr lang="en-US" sz="2000" dirty="0" err="1"/>
              <a:t>raudāšu</a:t>
            </a:r>
            <a:r>
              <a:rPr lang="en-US" sz="2000" dirty="0"/>
              <a:t> </a:t>
            </a:r>
            <a:r>
              <a:rPr lang="en-US" sz="2000" dirty="0" err="1"/>
              <a:t>šodien</a:t>
            </a:r>
            <a:r>
              <a:rPr lang="en-US" sz="2000" dirty="0"/>
              <a:t> </a:t>
            </a:r>
            <a:r>
              <a:rPr lang="en-US" sz="2000" dirty="0" err="1"/>
              <a:t>mazlie</a:t>
            </a:r>
            <a:r>
              <a:rPr lang="en-US" dirty="0" err="1"/>
              <a:t>t</a:t>
            </a:r>
            <a:r>
              <a:rPr lang="en-US" dirty="0"/>
              <a:t>.</a:t>
            </a:r>
            <a:br>
              <a:rPr lang="en-US" dirty="0"/>
            </a:br>
            <a:r>
              <a:rPr lang="en-US" dirty="0" err="1"/>
              <a:t>Tikai</a:t>
            </a:r>
            <a:r>
              <a:rPr lang="en-US" dirty="0"/>
              <a:t> </a:t>
            </a:r>
            <a:r>
              <a:rPr lang="en-US" dirty="0" err="1"/>
              <a:t>šodien</a:t>
            </a:r>
            <a:r>
              <a:rPr lang="en-US" dirty="0"/>
              <a:t> un </a:t>
            </a:r>
            <a:r>
              <a:rPr lang="en-US" dirty="0" err="1"/>
              <a:t>tikai</a:t>
            </a:r>
            <a:r>
              <a:rPr lang="en-US" dirty="0"/>
              <a:t> </a:t>
            </a:r>
            <a:r>
              <a:rPr lang="en-US" dirty="0" err="1"/>
              <a:t>mazliet</a:t>
            </a:r>
            <a:r>
              <a:rPr lang="en-US" dirty="0"/>
              <a:t>. </a:t>
            </a:r>
            <a:endParaRPr lang="lv-LV" dirty="0"/>
          </a:p>
          <a:p>
            <a:endParaRPr lang="lv-LV" dirty="0"/>
          </a:p>
          <a:p>
            <a:r>
              <a:rPr lang="lv-LV" dirty="0"/>
              <a:t>                               </a:t>
            </a:r>
            <a:r>
              <a:rPr lang="en-US" dirty="0" err="1"/>
              <a:t>Grāmatas</a:t>
            </a:r>
            <a:r>
              <a:rPr lang="en-US" dirty="0"/>
              <a:t> </a:t>
            </a:r>
            <a:r>
              <a:rPr lang="en-US" dirty="0" err="1"/>
              <a:t>mākslinieks</a:t>
            </a:r>
            <a:r>
              <a:rPr lang="en-US" dirty="0"/>
              <a:t> – </a:t>
            </a:r>
            <a:r>
              <a:rPr lang="en-US" dirty="0" err="1"/>
              <a:t>Jānis</a:t>
            </a:r>
            <a:r>
              <a:rPr lang="en-US" dirty="0"/>
              <a:t> </a:t>
            </a:r>
            <a:r>
              <a:rPr lang="en-US" dirty="0" err="1"/>
              <a:t>Esītis</a:t>
            </a:r>
            <a:br>
              <a:rPr lang="en-US" dirty="0"/>
            </a:br>
            <a:r>
              <a:rPr lang="lv-LV" dirty="0"/>
              <a:t>                              </a:t>
            </a:r>
            <a:r>
              <a:rPr lang="en-US" dirty="0" err="1"/>
              <a:t>Cieto</a:t>
            </a:r>
            <a:r>
              <a:rPr lang="en-US" dirty="0"/>
              <a:t> </a:t>
            </a:r>
            <a:r>
              <a:rPr lang="en-US" dirty="0" err="1"/>
              <a:t>vāku</a:t>
            </a:r>
            <a:r>
              <a:rPr lang="en-US" dirty="0"/>
              <a:t> </a:t>
            </a:r>
            <a:r>
              <a:rPr lang="en-US" dirty="0" err="1"/>
              <a:t>sējums</a:t>
            </a:r>
            <a:r>
              <a:rPr lang="en-US" dirty="0"/>
              <a:t>, 200 </a:t>
            </a:r>
            <a:r>
              <a:rPr lang="en-US" dirty="0" err="1"/>
              <a:t>lpp</a:t>
            </a:r>
            <a:r>
              <a:rPr lang="en-US" dirty="0"/>
              <a:t>., </a:t>
            </a:r>
            <a:r>
              <a:rPr lang="en-US" dirty="0" err="1"/>
              <a:t>izdota</a:t>
            </a:r>
            <a:r>
              <a:rPr lang="en-US" dirty="0"/>
              <a:t> 2022. </a:t>
            </a:r>
            <a:r>
              <a:rPr lang="en-US" dirty="0" err="1"/>
              <a:t>gada</a:t>
            </a:r>
            <a:r>
              <a:rPr lang="en-US" dirty="0"/>
              <a:t> 14. </a:t>
            </a:r>
            <a:r>
              <a:rPr lang="en-US" dirty="0" err="1"/>
              <a:t>februārī</a:t>
            </a:r>
            <a:endParaRPr lang="en-US" dirty="0"/>
          </a:p>
        </p:txBody>
      </p:sp>
    </p:spTree>
    <p:extLst>
      <p:ext uri="{BB962C8B-B14F-4D97-AF65-F5344CB8AC3E}">
        <p14:creationId xmlns:p14="http://schemas.microsoft.com/office/powerpoint/2010/main" val="407006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46107F8-F282-4642-89A5-44C8BE763C61}"/>
              </a:ext>
            </a:extLst>
          </p:cNvPr>
          <p:cNvSpPr>
            <a:spLocks noGrp="1"/>
          </p:cNvSpPr>
          <p:nvPr>
            <p:ph type="title"/>
          </p:nvPr>
        </p:nvSpPr>
        <p:spPr/>
        <p:txBody>
          <a:bodyPr/>
          <a:lstStyle/>
          <a:p>
            <a:r>
              <a:rPr lang="lv-LV" b="1" dirty="0"/>
              <a:t>Dzejoļu krājumi</a:t>
            </a:r>
            <a:endParaRPr lang="en-US" b="1" dirty="0"/>
          </a:p>
        </p:txBody>
      </p:sp>
      <p:sp>
        <p:nvSpPr>
          <p:cNvPr id="3" name="Taisnstūris 2">
            <a:extLst>
              <a:ext uri="{FF2B5EF4-FFF2-40B4-BE49-F238E27FC236}">
                <a16:creationId xmlns:a16="http://schemas.microsoft.com/office/drawing/2014/main" id="{31A17382-5312-468C-B267-ED4D780DFFBF}"/>
              </a:ext>
            </a:extLst>
          </p:cNvPr>
          <p:cNvSpPr/>
          <p:nvPr/>
        </p:nvSpPr>
        <p:spPr>
          <a:xfrm>
            <a:off x="1130300" y="1524001"/>
            <a:ext cx="8013700" cy="4801314"/>
          </a:xfrm>
          <a:prstGeom prst="rect">
            <a:avLst/>
          </a:prstGeom>
        </p:spPr>
        <p:txBody>
          <a:bodyPr wrap="square">
            <a:spAutoFit/>
          </a:bodyPr>
          <a:lstStyle/>
          <a:p>
            <a:endParaRPr lang="lv-LV" b="1" dirty="0"/>
          </a:p>
          <a:p>
            <a:r>
              <a:rPr lang="lv-LV" sz="2400" b="1" dirty="0"/>
              <a:t>1977:</a:t>
            </a:r>
            <a:r>
              <a:rPr lang="lv-LV" sz="2400" dirty="0"/>
              <a:t> "Vakar zaļajā zālē".</a:t>
            </a:r>
            <a:br>
              <a:rPr lang="lv-LV" sz="2400" dirty="0"/>
            </a:br>
            <a:r>
              <a:rPr lang="lv-LV" sz="2400" b="1" dirty="0"/>
              <a:t>1979:</a:t>
            </a:r>
            <a:r>
              <a:rPr lang="lv-LV" sz="2400" dirty="0"/>
              <a:t> "Rīt varbūt".</a:t>
            </a:r>
            <a:br>
              <a:rPr lang="lv-LV" sz="2400" dirty="0"/>
            </a:br>
            <a:r>
              <a:rPr lang="lv-LV" sz="2400" b="1" dirty="0"/>
              <a:t>1985:</a:t>
            </a:r>
            <a:r>
              <a:rPr lang="lv-LV" sz="2400" dirty="0"/>
              <a:t> "Nav vārdam vietas".</a:t>
            </a:r>
            <a:br>
              <a:rPr lang="lv-LV" sz="2400" dirty="0"/>
            </a:br>
            <a:r>
              <a:rPr lang="lv-LV" sz="2400" b="1" dirty="0"/>
              <a:t>1988:</a:t>
            </a:r>
            <a:r>
              <a:rPr lang="lv-LV" sz="2400" dirty="0"/>
              <a:t> "Debesis, debesis".</a:t>
            </a:r>
            <a:br>
              <a:rPr lang="lv-LV" sz="2400" dirty="0"/>
            </a:br>
            <a:r>
              <a:rPr lang="lv-LV" sz="2400" b="1" dirty="0"/>
              <a:t>1997: </a:t>
            </a:r>
            <a:r>
              <a:rPr lang="lv-LV" sz="2400" dirty="0"/>
              <a:t>"Apkārtne".</a:t>
            </a:r>
            <a:br>
              <a:rPr lang="lv-LV" sz="2400" dirty="0"/>
            </a:br>
            <a:r>
              <a:rPr lang="lv-LV" sz="2400" b="1" dirty="0"/>
              <a:t>2003:</a:t>
            </a:r>
            <a:r>
              <a:rPr lang="lv-LV" sz="2400" dirty="0"/>
              <a:t> "Dzeja" (izlase).</a:t>
            </a:r>
            <a:br>
              <a:rPr lang="lv-LV" sz="2400" dirty="0"/>
            </a:br>
            <a:r>
              <a:rPr lang="lv-LV" sz="2400" b="1" dirty="0"/>
              <a:t>2004:</a:t>
            </a:r>
            <a:r>
              <a:rPr lang="lv-LV" sz="2400" dirty="0"/>
              <a:t> "Vējš meklē mājas".</a:t>
            </a:r>
            <a:br>
              <a:rPr lang="lv-LV" sz="2400" dirty="0"/>
            </a:br>
            <a:r>
              <a:rPr lang="lv-LV" sz="2400" b="1" dirty="0"/>
              <a:t>2008:</a:t>
            </a:r>
            <a:r>
              <a:rPr lang="lv-LV" sz="2400" dirty="0"/>
              <a:t> "Klusās vētras = </a:t>
            </a:r>
            <a:r>
              <a:rPr lang="az-Cyrl-AZ" sz="2400" dirty="0"/>
              <a:t>Тихие стихии" (</a:t>
            </a:r>
            <a:r>
              <a:rPr lang="lv-LV" sz="2400" dirty="0"/>
              <a:t>krievu valodā atdzejojusi Ludmila Azarova).</a:t>
            </a:r>
            <a:br>
              <a:rPr lang="lv-LV" sz="2400" dirty="0"/>
            </a:br>
            <a:r>
              <a:rPr lang="lv-LV" sz="2400" b="1" dirty="0"/>
              <a:t>2015: </a:t>
            </a:r>
            <a:r>
              <a:rPr lang="lv-LV" sz="2400" dirty="0"/>
              <a:t>"Dziesmu rakstā" (dzejoļu izlase no mūzikliem un rokoperām).</a:t>
            </a:r>
            <a:br>
              <a:rPr lang="lv-LV" sz="2400" dirty="0"/>
            </a:br>
            <a:r>
              <a:rPr lang="lv-LV" sz="2400" b="1" dirty="0"/>
              <a:t>2022: </a:t>
            </a:r>
            <a:r>
              <a:rPr lang="lv-LV" sz="2400" dirty="0"/>
              <a:t>"Visas lietas" (izlase).</a:t>
            </a:r>
            <a:endParaRPr lang="en-US" sz="2400" dirty="0"/>
          </a:p>
        </p:txBody>
      </p:sp>
    </p:spTree>
    <p:extLst>
      <p:ext uri="{BB962C8B-B14F-4D97-AF65-F5344CB8AC3E}">
        <p14:creationId xmlns:p14="http://schemas.microsoft.com/office/powerpoint/2010/main" val="417722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a:extLst>
              <a:ext uri="{FF2B5EF4-FFF2-40B4-BE49-F238E27FC236}">
                <a16:creationId xmlns:a16="http://schemas.microsoft.com/office/drawing/2014/main" id="{F9FCE927-7328-4DB6-B374-5297D1157043}"/>
              </a:ext>
            </a:extLst>
          </p:cNvPr>
          <p:cNvSpPr/>
          <p:nvPr/>
        </p:nvSpPr>
        <p:spPr>
          <a:xfrm>
            <a:off x="990600" y="546100"/>
            <a:ext cx="8216900" cy="5755422"/>
          </a:xfrm>
          <a:prstGeom prst="rect">
            <a:avLst/>
          </a:prstGeom>
        </p:spPr>
        <p:txBody>
          <a:bodyPr wrap="square">
            <a:spAutoFit/>
          </a:bodyPr>
          <a:lstStyle/>
          <a:p>
            <a:r>
              <a:rPr lang="lv-LV" sz="2800" b="1" dirty="0"/>
              <a:t>Lugas</a:t>
            </a:r>
          </a:p>
          <a:p>
            <a:r>
              <a:rPr lang="lv-LV" sz="2000" b="1" dirty="0"/>
              <a:t>1981:</a:t>
            </a:r>
            <a:r>
              <a:rPr lang="lv-LV" sz="2000" dirty="0"/>
              <a:t> "Pilna Māras istabiņa" (Jaunatnes teātrī 1983, režisors Pēteris Pētersons; atkārtots iestudējums Jaunajā Rīgas teātrī 2016, režisore Inese </a:t>
            </a:r>
            <a:r>
              <a:rPr lang="lv-LV" sz="2000" dirty="0" err="1"/>
              <a:t>Mičule</a:t>
            </a:r>
            <a:r>
              <a:rPr lang="lv-LV" sz="2000" dirty="0"/>
              <a:t>).</a:t>
            </a:r>
            <a:br>
              <a:rPr lang="lv-LV" sz="2000" dirty="0"/>
            </a:br>
            <a:r>
              <a:rPr lang="lv-LV" sz="2000" b="1" dirty="0"/>
              <a:t>1985:</a:t>
            </a:r>
            <a:r>
              <a:rPr lang="lv-LV" sz="2000" dirty="0"/>
              <a:t> "Tiesa" (sarakstīta 1982, Dailes teātrī, režisori J. Strenga un V.  Vētra).</a:t>
            </a:r>
            <a:br>
              <a:rPr lang="lv-LV" sz="2000" dirty="0"/>
            </a:br>
            <a:r>
              <a:rPr lang="lv-LV" sz="2000" b="1" dirty="0"/>
              <a:t>1988:</a:t>
            </a:r>
            <a:r>
              <a:rPr lang="lv-LV" sz="2000" dirty="0"/>
              <a:t> "Dzīvais ūdens (Jaunatnes teātrī, režisors Ādolfs </a:t>
            </a:r>
            <a:r>
              <a:rPr lang="lv-LV" sz="2000" dirty="0" err="1"/>
              <a:t>Šapiro</a:t>
            </a:r>
            <a:r>
              <a:rPr lang="lv-LV" sz="2000" dirty="0"/>
              <a:t>).</a:t>
            </a:r>
            <a:br>
              <a:rPr lang="lv-LV" sz="2000" dirty="0"/>
            </a:br>
            <a:r>
              <a:rPr lang="lv-LV" sz="2000" b="1" dirty="0"/>
              <a:t>1991:</a:t>
            </a:r>
            <a:r>
              <a:rPr lang="lv-LV" sz="2000" dirty="0"/>
              <a:t> "Eža kažociņš" (Valmieras Drāmas teātrī 1993, režisors Aigars Vilims).</a:t>
            </a:r>
            <a:br>
              <a:rPr lang="lv-LV" sz="2000" dirty="0"/>
            </a:br>
            <a:r>
              <a:rPr lang="lv-LV" sz="2000" b="1" dirty="0"/>
              <a:t>2000: </a:t>
            </a:r>
            <a:r>
              <a:rPr lang="lv-LV" sz="2000" dirty="0"/>
              <a:t>"</a:t>
            </a:r>
            <a:r>
              <a:rPr lang="lv-LV" sz="2000" dirty="0" err="1"/>
              <a:t>Margarēta</a:t>
            </a:r>
            <a:r>
              <a:rPr lang="lv-LV" sz="2000" dirty="0"/>
              <a:t>" (Jaunajā Rīgas teātrī 2001, režisors Viesturs Kairišs; </a:t>
            </a:r>
            <a:r>
              <a:rPr lang="lv-LV" sz="2000" dirty="0" err="1"/>
              <a:t>Juozas</a:t>
            </a:r>
            <a:r>
              <a:rPr lang="lv-LV" sz="2000" dirty="0"/>
              <a:t> </a:t>
            </a:r>
            <a:r>
              <a:rPr lang="lv-LV" sz="2000" dirty="0" err="1"/>
              <a:t>Miltinis</a:t>
            </a:r>
            <a:r>
              <a:rPr lang="lv-LV" sz="2000" dirty="0"/>
              <a:t> Drāmas teātrī 2005, Lietuvā, režisors Albina </a:t>
            </a:r>
            <a:r>
              <a:rPr lang="lv-LV" sz="2000" dirty="0" err="1"/>
              <a:t>Kelera</a:t>
            </a:r>
            <a:r>
              <a:rPr lang="lv-LV" sz="2000" dirty="0"/>
              <a:t> (</a:t>
            </a:r>
            <a:r>
              <a:rPr lang="lv-LV" sz="2000" i="1" dirty="0"/>
              <a:t>Albinas </a:t>
            </a:r>
            <a:r>
              <a:rPr lang="lv-LV" sz="2000" i="1" dirty="0" err="1"/>
              <a:t>Keleris</a:t>
            </a:r>
            <a:r>
              <a:rPr lang="lv-LV" sz="2000" dirty="0"/>
              <a:t>); Latvijas Nacionālajā teātrī 2020, režisors Reinis </a:t>
            </a:r>
            <a:r>
              <a:rPr lang="lv-LV" sz="2000" dirty="0" err="1"/>
              <a:t>Suhanovs</a:t>
            </a:r>
            <a:r>
              <a:rPr lang="lv-LV" sz="2000" dirty="0"/>
              <a:t>).</a:t>
            </a:r>
            <a:br>
              <a:rPr lang="lv-LV" sz="2000" dirty="0"/>
            </a:br>
            <a:r>
              <a:rPr lang="lv-LV" sz="2000" b="1" dirty="0"/>
              <a:t>2001:</a:t>
            </a:r>
            <a:r>
              <a:rPr lang="lv-LV" sz="2000" dirty="0"/>
              <a:t> "Tobāgo!" (Dailes teātrī, režisors Valdis Liepiņš).</a:t>
            </a:r>
            <a:br>
              <a:rPr lang="lv-LV" sz="2000" dirty="0"/>
            </a:br>
            <a:r>
              <a:rPr lang="lv-LV" sz="2000" b="1" dirty="0"/>
              <a:t>2003:</a:t>
            </a:r>
            <a:r>
              <a:rPr lang="lv-LV" sz="2000" dirty="0"/>
              <a:t> "Zemes nodoklis" (Dailes teātrī, režisors Juris Strenga).</a:t>
            </a:r>
            <a:br>
              <a:rPr lang="lv-LV" sz="2000" dirty="0"/>
            </a:br>
            <a:r>
              <a:rPr lang="lv-LV" sz="2000" b="1" dirty="0"/>
              <a:t>2004:</a:t>
            </a:r>
            <a:r>
              <a:rPr lang="lv-LV" sz="2000" dirty="0"/>
              <a:t> "Še tev Žūpu Bērtulis!" (Ogres estrādē, režisors Juris Rijnieks).</a:t>
            </a:r>
            <a:br>
              <a:rPr lang="lv-LV" sz="2000" dirty="0"/>
            </a:br>
            <a:r>
              <a:rPr lang="lv-LV" sz="2000" b="1" dirty="0"/>
              <a:t>2005:</a:t>
            </a:r>
            <a:r>
              <a:rPr lang="lv-LV" sz="2000" dirty="0"/>
              <a:t> "Visi cilvēki ir kaķi" (Mihaila Čehova Rīgas Krievu teātrī, režisors </a:t>
            </a:r>
            <a:r>
              <a:rPr lang="lv-LV" sz="2000" dirty="0" err="1"/>
              <a:t>F.Deičs</a:t>
            </a:r>
            <a:r>
              <a:rPr lang="lv-LV" sz="2000" dirty="0"/>
              <a:t>).</a:t>
            </a:r>
            <a:br>
              <a:rPr lang="lv-LV" sz="2000" dirty="0"/>
            </a:br>
            <a:r>
              <a:rPr lang="lv-LV" sz="2000" b="1" dirty="0"/>
              <a:t>2007: </a:t>
            </a:r>
            <a:r>
              <a:rPr lang="lv-LV" sz="2000" dirty="0"/>
              <a:t>"Pērs Gints nav mājās" pēc Henrika Ibsena lugas motīviem (Dailes teātrī, režisors Mihails Gruzdovs).</a:t>
            </a:r>
            <a:br>
              <a:rPr lang="lv-LV" sz="2000" dirty="0"/>
            </a:br>
            <a:r>
              <a:rPr lang="lv-LV" sz="2000" b="1" dirty="0"/>
              <a:t>2009:</a:t>
            </a:r>
            <a:r>
              <a:rPr lang="lv-LV" sz="2000" dirty="0"/>
              <a:t> "Lācis" (Latvijas Nacionālajā teātrī, režisore Indra Roga).</a:t>
            </a:r>
            <a:br>
              <a:rPr lang="lv-LV" sz="2000" dirty="0"/>
            </a:br>
            <a:r>
              <a:rPr lang="lv-LV" sz="2000" b="1" dirty="0"/>
              <a:t>2020:</a:t>
            </a:r>
            <a:r>
              <a:rPr lang="lv-LV" sz="2000" dirty="0"/>
              <a:t> "</a:t>
            </a:r>
            <a:r>
              <a:rPr lang="lv-LV" sz="2000" dirty="0" err="1"/>
              <a:t>Smiļģis</a:t>
            </a:r>
            <a:r>
              <a:rPr lang="lv-LV" sz="2000" dirty="0"/>
              <a:t>" (Dailes teātrī, režisors Viesturs Kairišs).</a:t>
            </a:r>
            <a:endParaRPr lang="en-US" sz="2000" dirty="0"/>
          </a:p>
        </p:txBody>
      </p:sp>
    </p:spTree>
    <p:extLst>
      <p:ext uri="{BB962C8B-B14F-4D97-AF65-F5344CB8AC3E}">
        <p14:creationId xmlns:p14="http://schemas.microsoft.com/office/powerpoint/2010/main" val="300177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a:extLst>
              <a:ext uri="{FF2B5EF4-FFF2-40B4-BE49-F238E27FC236}">
                <a16:creationId xmlns:a16="http://schemas.microsoft.com/office/drawing/2014/main" id="{D0D3AABE-8BA0-42ED-92DE-5E0C88A7A2FA}"/>
              </a:ext>
            </a:extLst>
          </p:cNvPr>
          <p:cNvSpPr/>
          <p:nvPr/>
        </p:nvSpPr>
        <p:spPr>
          <a:xfrm>
            <a:off x="1155700" y="1295400"/>
            <a:ext cx="8318500" cy="3170099"/>
          </a:xfrm>
          <a:prstGeom prst="rect">
            <a:avLst/>
          </a:prstGeom>
        </p:spPr>
        <p:txBody>
          <a:bodyPr wrap="square">
            <a:spAutoFit/>
          </a:bodyPr>
          <a:lstStyle/>
          <a:p>
            <a:r>
              <a:rPr lang="lv-LV" sz="2800" b="1" dirty="0"/>
              <a:t>Grāmatās izdotās lugas</a:t>
            </a:r>
          </a:p>
          <a:p>
            <a:endParaRPr lang="lv-LV" sz="2800" b="1" dirty="0"/>
          </a:p>
          <a:p>
            <a:r>
              <a:rPr lang="lv-LV" sz="2400" b="1" dirty="0"/>
              <a:t>1987:</a:t>
            </a:r>
            <a:r>
              <a:rPr lang="lv-LV" sz="2400" dirty="0"/>
              <a:t> "Divas dramatiskas poēmas: Pilna Māras istabiņa; Tiesa".</a:t>
            </a:r>
            <a:br>
              <a:rPr lang="lv-LV" sz="2400" dirty="0"/>
            </a:br>
            <a:r>
              <a:rPr lang="lv-LV" sz="2400" b="1" dirty="0"/>
              <a:t>2001:</a:t>
            </a:r>
            <a:r>
              <a:rPr lang="lv-LV" sz="2400" dirty="0"/>
              <a:t> "Sauciet to par teātri".</a:t>
            </a:r>
            <a:br>
              <a:rPr lang="lv-LV" sz="2400" dirty="0"/>
            </a:br>
            <a:r>
              <a:rPr lang="lv-LV" sz="2400" b="1" dirty="0"/>
              <a:t>2004:</a:t>
            </a:r>
            <a:r>
              <a:rPr lang="lv-LV" sz="2400" dirty="0"/>
              <a:t> "Neglītais pīlēns; Sfinksa; Tobāgo!; Zemes nodoklis".</a:t>
            </a:r>
            <a:br>
              <a:rPr lang="lv-LV" sz="2400" dirty="0"/>
            </a:br>
            <a:r>
              <a:rPr lang="lv-LV" sz="2400" b="1" dirty="0"/>
              <a:t>2011:</a:t>
            </a:r>
            <a:r>
              <a:rPr lang="lv-LV" sz="2400" dirty="0"/>
              <a:t> "Trīs latviskas dziesmuspēles: Priekules Ikars; Tobāgo!; Še tev Žūpu Bērtulis!".</a:t>
            </a:r>
            <a:br>
              <a:rPr lang="lv-LV" sz="2400" dirty="0"/>
            </a:br>
            <a:r>
              <a:rPr lang="lv-LV" sz="2400" b="1" dirty="0"/>
              <a:t>2011:</a:t>
            </a:r>
            <a:r>
              <a:rPr lang="lv-LV" sz="2400" dirty="0"/>
              <a:t> "Trīs drāmas: Lācis; Pērs Gints nav mājās; </a:t>
            </a:r>
            <a:r>
              <a:rPr lang="lv-LV" sz="2400" dirty="0" err="1"/>
              <a:t>Margarēta</a:t>
            </a:r>
            <a:r>
              <a:rPr lang="lv-LV" sz="2400" dirty="0"/>
              <a:t>".</a:t>
            </a:r>
            <a:endParaRPr lang="en-US" sz="2400" dirty="0"/>
          </a:p>
        </p:txBody>
      </p:sp>
    </p:spTree>
    <p:extLst>
      <p:ext uri="{BB962C8B-B14F-4D97-AF65-F5344CB8AC3E}">
        <p14:creationId xmlns:p14="http://schemas.microsoft.com/office/powerpoint/2010/main" val="422089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7E7606F-B38D-485E-ADD9-048E437C65ED}"/>
              </a:ext>
            </a:extLst>
          </p:cNvPr>
          <p:cNvSpPr>
            <a:spLocks noGrp="1"/>
          </p:cNvSpPr>
          <p:nvPr>
            <p:ph type="title" idx="4294967295"/>
          </p:nvPr>
        </p:nvSpPr>
        <p:spPr>
          <a:xfrm>
            <a:off x="0" y="365125"/>
            <a:ext cx="10515600" cy="1325563"/>
          </a:xfrm>
        </p:spPr>
        <p:txBody>
          <a:bodyPr>
            <a:normAutofit fontScale="90000"/>
          </a:bodyPr>
          <a:lstStyle/>
          <a:p>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br>
              <a:rPr lang="lv-LV" sz="2200" b="1" dirty="0"/>
            </a:br>
            <a:r>
              <a:rPr lang="lv-LV" sz="3100" b="1" dirty="0"/>
              <a:t>Libreti</a:t>
            </a:r>
            <a:br>
              <a:rPr lang="lv-LV" sz="3100" b="1" dirty="0"/>
            </a:br>
            <a:br>
              <a:rPr lang="lv-LV" sz="2200" b="1" dirty="0"/>
            </a:br>
            <a:r>
              <a:rPr lang="lv-LV" sz="2400" b="1" dirty="0"/>
              <a:t>1988</a:t>
            </a:r>
            <a:r>
              <a:rPr lang="lv-LV" sz="2400" dirty="0"/>
              <a:t>: rokopera "Lāčplēsis" (komponists Zigmārs Liepiņš, Rīgas sporta manēžā, režisors Valdis Lūriņš; grāmatā 1991; atkārtoti iestudējumi: Kongresu namā, 2013 (režisore Inese </a:t>
            </a:r>
            <a:r>
              <a:rPr lang="lv-LV" sz="2400" dirty="0" err="1"/>
              <a:t>Mičule</a:t>
            </a:r>
            <a:r>
              <a:rPr lang="lv-LV" sz="2400" dirty="0"/>
              <a:t>) un Arēnā Rīga, 2018 (režisors Viktors </a:t>
            </a:r>
            <a:r>
              <a:rPr lang="lv-LV" sz="2400" dirty="0" err="1"/>
              <a:t>Runtulis</a:t>
            </a:r>
            <a:r>
              <a:rPr lang="lv-LV" sz="2400" dirty="0"/>
              <a:t>)).</a:t>
            </a:r>
            <a:br>
              <a:rPr lang="lv-LV" sz="2400" dirty="0"/>
            </a:br>
            <a:r>
              <a:rPr lang="lv-LV" sz="2400" b="1" dirty="0"/>
              <a:t>1992: </a:t>
            </a:r>
            <a:r>
              <a:rPr lang="lv-LV" sz="2400" dirty="0"/>
              <a:t>mūzikls bērniem "</a:t>
            </a:r>
            <a:r>
              <a:rPr lang="lv-LV" sz="2400" dirty="0" err="1"/>
              <a:t>Momo</a:t>
            </a:r>
            <a:r>
              <a:rPr lang="lv-LV" sz="2400" dirty="0"/>
              <a:t>" pēc Mihaela </a:t>
            </a:r>
            <a:r>
              <a:rPr lang="lv-LV" sz="2400" dirty="0" err="1"/>
              <a:t>Endes</a:t>
            </a:r>
            <a:r>
              <a:rPr lang="lv-LV" sz="2400" dirty="0"/>
              <a:t> romāna motīviem (komponists Zigmārs Liepiņš, VEF Kultūras pilī).</a:t>
            </a:r>
            <a:br>
              <a:rPr lang="lv-LV" sz="2400" dirty="0"/>
            </a:br>
            <a:r>
              <a:rPr lang="lv-LV" sz="2400" b="1" dirty="0"/>
              <a:t>1995</a:t>
            </a:r>
            <a:r>
              <a:rPr lang="lv-LV" sz="2400" dirty="0"/>
              <a:t>: mūzikls "Meža gulbji" pēc Hansa Kristiana Andersena pasakas motīviem (komponists Raimonds Pauls, Dailes teātrī; grāmatā 1995; atkārtots iestudējums Dailes teātrī 2005, režisors Valdis Lūriņš).</a:t>
            </a:r>
            <a:br>
              <a:rPr lang="lv-LV" sz="2400" dirty="0"/>
            </a:br>
            <a:r>
              <a:rPr lang="lv-LV" sz="2400" b="1" dirty="0"/>
              <a:t>1998</a:t>
            </a:r>
            <a:r>
              <a:rPr lang="lv-LV" sz="2400" dirty="0"/>
              <a:t>: rokopera "</a:t>
            </a:r>
            <a:r>
              <a:rPr lang="lv-LV" sz="2400" dirty="0" err="1"/>
              <a:t>Kaupēn</a:t>
            </a:r>
            <a:r>
              <a:rPr lang="lv-LV" sz="2400" dirty="0"/>
              <a:t>, mans mīļais!" (komponists Jānis Lūsēns, Liepājas teātrī, režisors Valdis Lūriņš; atjaunots iestudējums muzikālajā teātrī ARS NOVA 2011, režisore Inese </a:t>
            </a:r>
            <a:r>
              <a:rPr lang="lv-LV" sz="2400" dirty="0" err="1"/>
              <a:t>Mičule</a:t>
            </a:r>
            <a:r>
              <a:rPr lang="lv-LV" sz="2400" dirty="0"/>
              <a:t> un atjaunots iestudējums 2020, režisore Paula Pļavniece). </a:t>
            </a:r>
            <a:br>
              <a:rPr lang="lv-LV" sz="2400" dirty="0"/>
            </a:br>
            <a:r>
              <a:rPr lang="lv-LV" sz="2400" b="1" dirty="0"/>
              <a:t>1999</a:t>
            </a:r>
            <a:r>
              <a:rPr lang="lv-LV" sz="2400" dirty="0"/>
              <a:t>: rokopera "Indriķa hronika" (komponists Jānis Lūsēns, Latvijas Nacionālajā teātrī, režisors Edmunds Freibergs). </a:t>
            </a:r>
            <a:br>
              <a:rPr lang="lv-LV" sz="2400" dirty="0"/>
            </a:br>
            <a:r>
              <a:rPr lang="lv-LV" sz="2400" b="1" dirty="0"/>
              <a:t>2000</a:t>
            </a:r>
            <a:r>
              <a:rPr lang="lv-LV" sz="2400" dirty="0"/>
              <a:t>: "Putnu opera" (komponists Jānis Lūsēns, Latvijas Nacionālajā operā, režisore Baņuta Rubess).</a:t>
            </a:r>
            <a:endParaRPr lang="en-US" sz="2400" dirty="0"/>
          </a:p>
        </p:txBody>
      </p:sp>
    </p:spTree>
    <p:extLst>
      <p:ext uri="{BB962C8B-B14F-4D97-AF65-F5344CB8AC3E}">
        <p14:creationId xmlns:p14="http://schemas.microsoft.com/office/powerpoint/2010/main" val="735764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ttēls 4">
            <a:extLst>
              <a:ext uri="{FF2B5EF4-FFF2-40B4-BE49-F238E27FC236}">
                <a16:creationId xmlns:a16="http://schemas.microsoft.com/office/drawing/2014/main" id="{D340C67F-5400-431D-9146-ED441099A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555" y="927100"/>
            <a:ext cx="2417445" cy="3429000"/>
          </a:xfrm>
          <a:prstGeom prst="rect">
            <a:avLst/>
          </a:prstGeom>
        </p:spPr>
      </p:pic>
      <p:sp>
        <p:nvSpPr>
          <p:cNvPr id="6" name="Taisnstūris 5">
            <a:extLst>
              <a:ext uri="{FF2B5EF4-FFF2-40B4-BE49-F238E27FC236}">
                <a16:creationId xmlns:a16="http://schemas.microsoft.com/office/drawing/2014/main" id="{4F28188A-1629-4FCC-B644-D45BCF845896}"/>
              </a:ext>
            </a:extLst>
          </p:cNvPr>
          <p:cNvSpPr/>
          <p:nvPr/>
        </p:nvSpPr>
        <p:spPr>
          <a:xfrm>
            <a:off x="3048000" y="3105835"/>
            <a:ext cx="6096000" cy="1477328"/>
          </a:xfrm>
          <a:prstGeom prst="rect">
            <a:avLst/>
          </a:prstGeom>
        </p:spPr>
        <p:txBody>
          <a:bodyPr>
            <a:spAutoFit/>
          </a:bodyPr>
          <a:lstStyle/>
          <a:p>
            <a:r>
              <a:rPr lang="en-US" dirty="0"/>
              <a:t>“</a:t>
            </a:r>
            <a:r>
              <a:rPr lang="en-US" dirty="0" err="1"/>
              <a:t>Lāčplēsis</a:t>
            </a:r>
            <a:r>
              <a:rPr lang="en-US" dirty="0"/>
              <a:t>” </a:t>
            </a:r>
            <a:r>
              <a:rPr lang="en-US" dirty="0" err="1"/>
              <a:t>ir</a:t>
            </a:r>
            <a:r>
              <a:rPr lang="en-US" dirty="0"/>
              <a:t> </a:t>
            </a:r>
            <a:r>
              <a:rPr lang="en-US" dirty="0" err="1"/>
              <a:t>librets</a:t>
            </a:r>
            <a:r>
              <a:rPr lang="en-US" dirty="0"/>
              <a:t> </a:t>
            </a:r>
            <a:r>
              <a:rPr lang="en-US" dirty="0" err="1"/>
              <a:t>rokoperai</a:t>
            </a:r>
            <a:r>
              <a:rPr lang="en-US" dirty="0"/>
              <a:t> </a:t>
            </a:r>
            <a:r>
              <a:rPr lang="en-US" dirty="0" err="1"/>
              <a:t>pēc</a:t>
            </a:r>
            <a:r>
              <a:rPr lang="en-US" dirty="0"/>
              <a:t> A. </a:t>
            </a:r>
            <a:r>
              <a:rPr lang="en-US" dirty="0" err="1"/>
              <a:t>Pumpura</a:t>
            </a:r>
            <a:r>
              <a:rPr lang="en-US" dirty="0"/>
              <a:t> </a:t>
            </a:r>
            <a:r>
              <a:rPr lang="en-US" dirty="0" err="1"/>
              <a:t>eposa</a:t>
            </a:r>
            <a:r>
              <a:rPr lang="en-US" dirty="0"/>
              <a:t> </a:t>
            </a:r>
            <a:r>
              <a:rPr lang="en-US" dirty="0" err="1"/>
              <a:t>motīviem</a:t>
            </a:r>
            <a:r>
              <a:rPr lang="en-US" dirty="0"/>
              <a:t>, </a:t>
            </a:r>
            <a:r>
              <a:rPr lang="en-US" dirty="0" err="1"/>
              <a:t>sarakstīts</a:t>
            </a:r>
            <a:r>
              <a:rPr lang="en-US" dirty="0"/>
              <a:t> 1986./87. </a:t>
            </a:r>
            <a:r>
              <a:rPr lang="en-US" dirty="0" err="1"/>
              <a:t>gadā</a:t>
            </a:r>
            <a:r>
              <a:rPr lang="en-US" dirty="0"/>
              <a:t>.</a:t>
            </a:r>
            <a:r>
              <a:rPr lang="lv-LV" dirty="0"/>
              <a:t> </a:t>
            </a:r>
          </a:p>
          <a:p>
            <a:endParaRPr lang="lv-LV" dirty="0"/>
          </a:p>
          <a:p>
            <a:r>
              <a:rPr lang="en-US" dirty="0" err="1"/>
              <a:t>Rokoperas</a:t>
            </a:r>
            <a:r>
              <a:rPr lang="en-US" dirty="0"/>
              <a:t> “</a:t>
            </a:r>
            <a:r>
              <a:rPr lang="en-US" dirty="0" err="1"/>
              <a:t>Lāčplēsis</a:t>
            </a:r>
            <a:r>
              <a:rPr lang="en-US" dirty="0"/>
              <a:t>” </a:t>
            </a:r>
            <a:r>
              <a:rPr lang="en-US" dirty="0" err="1"/>
              <a:t>pirmizrāde</a:t>
            </a:r>
            <a:r>
              <a:rPr lang="en-US" dirty="0"/>
              <a:t> </a:t>
            </a:r>
            <a:r>
              <a:rPr lang="en-US" dirty="0" err="1"/>
              <a:t>notika</a:t>
            </a:r>
            <a:r>
              <a:rPr lang="en-US" dirty="0"/>
              <a:t> 1988. </a:t>
            </a:r>
            <a:r>
              <a:rPr lang="en-US" dirty="0" err="1"/>
              <a:t>gada</a:t>
            </a:r>
            <a:r>
              <a:rPr lang="en-US" dirty="0"/>
              <a:t> 23. </a:t>
            </a:r>
            <a:r>
              <a:rPr lang="en-US" dirty="0" err="1"/>
              <a:t>augustā</a:t>
            </a:r>
            <a:r>
              <a:rPr lang="en-US" dirty="0"/>
              <a:t>, </a:t>
            </a:r>
            <a:r>
              <a:rPr lang="en-US" dirty="0" err="1"/>
              <a:t>Rīgas</a:t>
            </a:r>
            <a:r>
              <a:rPr lang="en-US" dirty="0"/>
              <a:t> </a:t>
            </a:r>
            <a:r>
              <a:rPr lang="en-US" dirty="0" err="1"/>
              <a:t>Sporta</a:t>
            </a:r>
            <a:r>
              <a:rPr lang="en-US" dirty="0"/>
              <a:t> </a:t>
            </a:r>
            <a:r>
              <a:rPr lang="en-US" dirty="0" err="1"/>
              <a:t>manēžā</a:t>
            </a:r>
            <a:r>
              <a:rPr lang="en-US" dirty="0"/>
              <a:t>.</a:t>
            </a:r>
          </a:p>
        </p:txBody>
      </p:sp>
    </p:spTree>
    <p:extLst>
      <p:ext uri="{BB962C8B-B14F-4D97-AF65-F5344CB8AC3E}">
        <p14:creationId xmlns:p14="http://schemas.microsoft.com/office/powerpoint/2010/main" val="219360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a:extLst>
              <a:ext uri="{FF2B5EF4-FFF2-40B4-BE49-F238E27FC236}">
                <a16:creationId xmlns:a16="http://schemas.microsoft.com/office/drawing/2014/main" id="{B7E6EA3C-47DB-4854-A09C-6D9E189DF1BD}"/>
              </a:ext>
            </a:extLst>
          </p:cNvPr>
          <p:cNvSpPr/>
          <p:nvPr/>
        </p:nvSpPr>
        <p:spPr>
          <a:xfrm>
            <a:off x="660400" y="889843"/>
            <a:ext cx="10274300" cy="5509200"/>
          </a:xfrm>
          <a:prstGeom prst="rect">
            <a:avLst/>
          </a:prstGeom>
        </p:spPr>
        <p:txBody>
          <a:bodyPr wrap="square">
            <a:spAutoFit/>
          </a:bodyPr>
          <a:lstStyle/>
          <a:p>
            <a:r>
              <a:rPr lang="lv-LV" sz="2200" b="1" dirty="0"/>
              <a:t>2000</a:t>
            </a:r>
            <a:r>
              <a:rPr lang="lv-LV" sz="2200" dirty="0"/>
              <a:t>: mūzikls "Neglītais pīlēns" (komponists Jānis Lūsēns, Liepājas teātrī, režisors Rims </a:t>
            </a:r>
            <a:r>
              <a:rPr lang="lv-LV" sz="2200" dirty="0" err="1"/>
              <a:t>Morkūns</a:t>
            </a:r>
            <a:r>
              <a:rPr lang="lv-LV" sz="2200" dirty="0"/>
              <a:t>).</a:t>
            </a:r>
            <a:br>
              <a:rPr lang="lv-LV" sz="2200" dirty="0"/>
            </a:br>
            <a:r>
              <a:rPr lang="lv-LV" sz="2200" b="1" dirty="0"/>
              <a:t>2001</a:t>
            </a:r>
            <a:r>
              <a:rPr lang="lv-LV" sz="2200" dirty="0"/>
              <a:t>: rokopera "Sfinksa" (komponists Jānis Lūsēns, Latvijas Nacionālajā teātrī, režisori Regnārs Vaivars, Edmunds Freibergs).</a:t>
            </a:r>
            <a:br>
              <a:rPr lang="lv-LV" sz="2200" dirty="0"/>
            </a:br>
            <a:r>
              <a:rPr lang="lv-LV" sz="2200" b="1" dirty="0"/>
              <a:t>2001</a:t>
            </a:r>
            <a:r>
              <a:rPr lang="lv-LV" sz="2200" dirty="0"/>
              <a:t>: dziesmuspēle "Tobāgo!" (komponists Uldis Marhilēvičs, Dailes teātrī, režisors Valdis Liepiņš; atjaunotais uzvedums 2017, režisors Valdis Liepiņš).</a:t>
            </a:r>
            <a:br>
              <a:rPr lang="lv-LV" sz="2200" dirty="0"/>
            </a:br>
            <a:r>
              <a:rPr lang="lv-LV" sz="2200" b="1" dirty="0"/>
              <a:t>2006:</a:t>
            </a:r>
            <a:r>
              <a:rPr lang="lv-LV" sz="2200" dirty="0"/>
              <a:t> rokopera-</a:t>
            </a:r>
            <a:r>
              <a:rPr lang="lv-LV" sz="2200" dirty="0" err="1"/>
              <a:t>melofarss</a:t>
            </a:r>
            <a:r>
              <a:rPr lang="lv-LV" sz="2200" dirty="0"/>
              <a:t> "</a:t>
            </a:r>
            <a:r>
              <a:rPr lang="lv-LV" sz="2200" dirty="0" err="1"/>
              <a:t>Hotel</a:t>
            </a:r>
            <a:r>
              <a:rPr lang="lv-LV" sz="2200" dirty="0"/>
              <a:t> Kristina" (komponists Jānis Lūsēns, Latvijas Nacionālajā teātrī, režisore Baņuta Rubess).</a:t>
            </a:r>
            <a:br>
              <a:rPr lang="lv-LV" sz="2200" dirty="0"/>
            </a:br>
            <a:r>
              <a:rPr lang="lv-LV" sz="2200" b="1" dirty="0"/>
              <a:t>2008:</a:t>
            </a:r>
            <a:r>
              <a:rPr lang="lv-LV" sz="2200" dirty="0"/>
              <a:t> "Leļļu opera" pēc K. </a:t>
            </a:r>
            <a:r>
              <a:rPr lang="lv-LV" sz="2200" dirty="0" err="1"/>
              <a:t>Kollodi</a:t>
            </a:r>
            <a:r>
              <a:rPr lang="lv-LV" sz="2200" dirty="0"/>
              <a:t> pasakas "</a:t>
            </a:r>
            <a:r>
              <a:rPr lang="lv-LV" sz="2200" dirty="0" err="1"/>
              <a:t>Pinokio</a:t>
            </a:r>
            <a:r>
              <a:rPr lang="lv-LV" sz="2200" dirty="0"/>
              <a:t> piedzīvojumi" un A. Tolstoja pasakas "Zelta atslēdziņa" motīviem (komponists Jānis Lūsēns, Latvijas Nacionālajā operā, režisore Elita </a:t>
            </a:r>
            <a:r>
              <a:rPr lang="lv-LV" sz="2200" dirty="0" err="1"/>
              <a:t>Bukovska</a:t>
            </a:r>
            <a:r>
              <a:rPr lang="lv-LV" sz="2200" dirty="0"/>
              <a:t>).</a:t>
            </a:r>
            <a:br>
              <a:rPr lang="lv-LV" sz="2200" dirty="0"/>
            </a:br>
            <a:r>
              <a:rPr lang="lv-LV" sz="2200" b="1" dirty="0"/>
              <a:t>2009: </a:t>
            </a:r>
            <a:r>
              <a:rPr lang="lv-LV" sz="2200" dirty="0"/>
              <a:t>"Priekules Ikars" (komponists Uldis Marhilēvičs, Dailes teātrī, režisors Mihails Gruzdovs).</a:t>
            </a:r>
            <a:br>
              <a:rPr lang="lv-LV" sz="2200" dirty="0"/>
            </a:br>
            <a:r>
              <a:rPr lang="lv-LV" sz="2200" b="1" dirty="0"/>
              <a:t>2013:</a:t>
            </a:r>
            <a:r>
              <a:rPr lang="lv-LV" sz="2200" dirty="0"/>
              <a:t> "</a:t>
            </a:r>
            <a:r>
              <a:rPr lang="lv-LV" sz="2200" dirty="0" err="1"/>
              <a:t>Meierovics</a:t>
            </a:r>
            <a:r>
              <a:rPr lang="lv-LV" sz="2200" dirty="0"/>
              <a:t>" (komponists Jānis Lūsēns, Latvijas Nacionālajā operā, režisors Gatis Šmits).</a:t>
            </a:r>
            <a:br>
              <a:rPr lang="lv-LV" sz="2200" dirty="0"/>
            </a:br>
            <a:r>
              <a:rPr lang="lv-LV" sz="2200" b="1" dirty="0"/>
              <a:t>2019:</a:t>
            </a:r>
            <a:r>
              <a:rPr lang="lv-LV" sz="2200" dirty="0"/>
              <a:t> "Kā ābeļdārzs ir brīvība" (komponists Jānis Lūsēns, režisors R. </a:t>
            </a:r>
            <a:r>
              <a:rPr lang="lv-LV" sz="2200" dirty="0" err="1"/>
              <a:t>Suhanovs</a:t>
            </a:r>
            <a:r>
              <a:rPr lang="lv-LV" sz="2200" dirty="0"/>
              <a:t>).</a:t>
            </a:r>
            <a:endParaRPr lang="en-US" sz="2200" dirty="0"/>
          </a:p>
        </p:txBody>
      </p:sp>
    </p:spTree>
    <p:extLst>
      <p:ext uri="{BB962C8B-B14F-4D97-AF65-F5344CB8AC3E}">
        <p14:creationId xmlns:p14="http://schemas.microsoft.com/office/powerpoint/2010/main" val="1992264547"/>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1410</Words>
  <Application>Microsoft Office PowerPoint</Application>
  <PresentationFormat>Platekrāna</PresentationFormat>
  <Paragraphs>48</Paragraphs>
  <Slides>13</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13</vt:i4>
      </vt:variant>
    </vt:vector>
  </HeadingPairs>
  <TitlesOfParts>
    <vt:vector size="17" baseType="lpstr">
      <vt:lpstr>Arial</vt:lpstr>
      <vt:lpstr>Calibri</vt:lpstr>
      <vt:lpstr>Calibri Light</vt:lpstr>
      <vt:lpstr>Office dizains</vt:lpstr>
      <vt:lpstr>Māra Zālīte</vt:lpstr>
      <vt:lpstr>PowerPoint prezentācija</vt:lpstr>
      <vt:lpstr>PowerPoint prezentācija</vt:lpstr>
      <vt:lpstr>Dzejoļu krājumi</vt:lpstr>
      <vt:lpstr>PowerPoint prezentācija</vt:lpstr>
      <vt:lpstr>PowerPoint prezentācija</vt:lpstr>
      <vt:lpstr>               Libreti  1988: rokopera "Lāčplēsis" (komponists Zigmārs Liepiņš, Rīgas sporta manēžā, režisors Valdis Lūriņš; grāmatā 1991; atkārtoti iestudējumi: Kongresu namā, 2013 (režisore Inese Mičule) un Arēnā Rīga, 2018 (režisors Viktors Runtulis)). 1992: mūzikls bērniem "Momo" pēc Mihaela Endes romāna motīviem (komponists Zigmārs Liepiņš, VEF Kultūras pilī). 1995: mūzikls "Meža gulbji" pēc Hansa Kristiana Andersena pasakas motīviem (komponists Raimonds Pauls, Dailes teātrī; grāmatā 1995; atkārtots iestudējums Dailes teātrī 2005, režisors Valdis Lūriņš). 1998: rokopera "Kaupēn, mans mīļais!" (komponists Jānis Lūsēns, Liepājas teātrī, režisors Valdis Lūriņš; atjaunots iestudējums muzikālajā teātrī ARS NOVA 2011, režisore Inese Mičule un atjaunots iestudējums 2020, režisore Paula Pļavniece).  1999: rokopera "Indriķa hronika" (komponists Jānis Lūsēns, Latvijas Nacionālajā teātrī, režisors Edmunds Freibergs).  2000: "Putnu opera" (komponists Jānis Lūsēns, Latvijas Nacionālajā operā, režisore Baņuta Rubess).</vt:lpstr>
      <vt:lpstr>PowerPoint prezentācija</vt:lpstr>
      <vt:lpstr>PowerPoint prezentācija</vt:lpstr>
      <vt:lpstr>  “Pilna Māras istabiņa” Pilna Māras istabiņa” ir dramatiska poēma 2 cēlienos, sarakstīta 1981. gadā. Šis ir pirmais M.Zālītes dramaturģiskais darbs.Luga bāzēta uz folkloras un mītu motīviem. Māra – mitoloģiska būtne mirušā tēva bērniem dāvā to, ko viņi visvairāk vēlas. Vecākajam dēlam mītisko galdautu (“galdiņ, klājies!”), kas sniedz materiālu nodrošinājumu; vidējam dēlam – septiņjūdžu zābakus, kas ļauj apceļot pasauli; jaunākajam – cepuri, kas dara neredzamu, un kā karavīram sniedz iespēju bez dzīvības briesmām uzvarēt kaujās. Māsai tiek dota iespēja rakstīti, – talants. Taču balvas nesniedz cerēto laimi un piepildījumu. Varoņi cieš morālu sakāvi.</vt:lpstr>
      <vt:lpstr>PowerPoint prezentācija</vt:lpstr>
      <vt:lpstr>Būt sabiedrības modinātājai. Tapusi televīzijas filma par Māru Zālīti  </vt:lpstr>
      <vt:lpstr>Izmantotās saites: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Māra Zālīte</dc:title>
  <dc:creator>Lietotajs</dc:creator>
  <cp:lastModifiedBy>Lietotajs</cp:lastModifiedBy>
  <cp:revision>9</cp:revision>
  <dcterms:created xsi:type="dcterms:W3CDTF">2022-02-18T08:50:19Z</dcterms:created>
  <dcterms:modified xsi:type="dcterms:W3CDTF">2022-02-18T12:26:42Z</dcterms:modified>
</cp:coreProperties>
</file>